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tags/tag4.xml" ContentType="application/vnd.openxmlformats-officedocument.presentationml.tags+xml"/>
  <Override PartName="/ppt/ink/inkAction3.xml" ContentType="application/vnd.ms-office.inkAction+xml"/>
  <Override PartName="/ppt/ink/inkAction4.xml" ContentType="application/vnd.ms-office.inkAction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519" r:id="rId3"/>
    <p:sldId id="540" r:id="rId4"/>
    <p:sldId id="541" r:id="rId5"/>
    <p:sldId id="562" r:id="rId6"/>
    <p:sldId id="542" r:id="rId7"/>
    <p:sldId id="521" r:id="rId8"/>
    <p:sldId id="559" r:id="rId9"/>
    <p:sldId id="563" r:id="rId10"/>
    <p:sldId id="517" r:id="rId11"/>
    <p:sldId id="545" r:id="rId12"/>
    <p:sldId id="546" r:id="rId13"/>
    <p:sldId id="555" r:id="rId14"/>
    <p:sldId id="548" r:id="rId15"/>
    <p:sldId id="543" r:id="rId16"/>
    <p:sldId id="556" r:id="rId17"/>
    <p:sldId id="561" r:id="rId18"/>
    <p:sldId id="544" r:id="rId19"/>
    <p:sldId id="549" r:id="rId20"/>
    <p:sldId id="550" r:id="rId21"/>
    <p:sldId id="551" r:id="rId22"/>
    <p:sldId id="523" r:id="rId23"/>
    <p:sldId id="552" r:id="rId24"/>
    <p:sldId id="553" r:id="rId25"/>
    <p:sldId id="554" r:id="rId26"/>
    <p:sldId id="537" r:id="rId27"/>
    <p:sldId id="505" r:id="rId28"/>
    <p:sldId id="539" r:id="rId29"/>
    <p:sldId id="557" r:id="rId30"/>
    <p:sldId id="558" r:id="rId3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3B3"/>
    <a:srgbClr val="161A24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11-05T22:36:16.1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1399">
    <iact:property name="dataType"/>
    <iact:actionData xml:id="d0">
      <inkml:trace xmlns:inkml="http://www.w3.org/2003/InkML" xml:id="stk0" contextRef="#ctx0" brushRef="#br0">7093 15018 0,'0'-35'76,"0"-34"-30,0-70-45,0 69 60,0-139-60,0 105 45,0 35-45,0-36 44,0 71-44,35-105 61,-35 69-61,0 35 62,0-34-62,0 34 26,0-35 5,0 1-1,0-1 1,0 36-1,0-71 319,0-34-349,0 105 23,0-36 7,0 35-2,0-69-29,0 69 32,0 0-31,0 1 32,0-36-2,0 1-1,0-1 1,0 35 1,0 1 78</inkml:trace>
    </iact:actionData>
  </iact:action>
  <iact:action type="add" startTime="46499">
    <iact:property name="dataType"/>
    <iact:actionData xml:id="d1">
      <inkml:trace xmlns:inkml="http://www.w3.org/2003/InkML" xml:id="stk1" contextRef="#ctx0" brushRef="#br0">7649 8726 0,'35'0'153,"0"0"-152,69 0 60,105 0-60,-1 0 60,140 0-60,-174-35 60,69 0-60,-69 35 59,-104-34-59,-70 68 153</inkml:trace>
    </iact:actionData>
  </iact:action>
  <iact:action type="add" startTime="73029">
    <iact:property name="dataType"/>
    <iact:actionData xml:id="d2">
      <inkml:trace xmlns:inkml="http://www.w3.org/2003/InkML" xml:id="stk2" contextRef="#ctx0" brushRef="#br0">25626 8031 0,'35'0'148,"-1"0"-116,36 0-31,-1 0 59,105 0-59,-35 0 59,-34 0-59,-175 34 32,-69-34 26,-139 0-58,69 0 61,-104 0-61,244 0 29,-175 0-29,-69 0 32,209 0-32,-105 0 29,105 0-29,-209 0 30,35 0-1,35 0 2,-1 0 0,-34 0-2,-35 0 1,-35 0 1,36 0-2,207 0-1,-103 0-28,103 0 29,-103 0-29,103 0 30,-208 0-30</inkml:trace>
    </iact:actionData>
  </iact:action>
  <iact:action type="add" startTime="74286">
    <iact:property name="dataType"/>
    <iact:actionData xml:id="d3">
      <inkml:trace xmlns:inkml="http://www.w3.org/2003/InkML" xml:id="stk3" contextRef="#ctx0" brushRef="#br0">20827 8065 0</inkml:trace>
    </iact:actionData>
  </iact:action>
  <iact:action type="add" startTime="76430">
    <iact:property name="dataType"/>
    <iact:actionData xml:id="d4">
      <inkml:trace xmlns:inkml="http://www.w3.org/2003/InkML" xml:id="stk4" contextRef="#ctx0" brushRef="#br0">25904 7892 0,'0'0'1,"35"0"58,-1 0-13,1 0-45,35 0 60,69 69-61,-70-69 62,105 70-61,-139-70 49,35 0-49,-36 0 25,36 34 5,-35-34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11-05T22:36:16.1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9983">
    <iact:property name="dataType"/>
    <iact:actionData xml:id="d0">
      <inkml:trace xmlns:inkml="http://www.w3.org/2003/InkML" xml:id="stk0" contextRef="#ctx0" brushRef="#br0">7128 8309 0,'69'0'68,"36"-35"-36,-71 35-31,36-35 29,-35 35-29,-1 0 28,1 0-28,35 0 30,-35 0-30,69 0 29,0 0 2,-34-35-2,-36 35 2,1 0-1,35 0 0,-35 0 0,-1 0 3,1 0-33,0 0 28,0 0 23,-1 0-51,36 0 76,-35 0-14</inkml:trace>
    </iact:actionData>
  </iact:action>
  <iact:action type="add" startTime="22388">
    <iact:property name="dataType"/>
    <iact:actionData xml:id="d1">
      <inkml:trace xmlns:inkml="http://www.w3.org/2003/InkML" xml:id="stk1" contextRef="#ctx0" brushRef="#br0">8310 8969 0,'35'0'101,"0"0"-100,34 0 45,1 0-45,-36 0 61,36 0-62,-35 0 93,-1 0 141,1 0-233,0 0 46,0 0-46</inkml:trace>
    </iact:actionData>
  </iact:action>
  <iact:action type="add" startTime="24622">
    <iact:property name="dataType"/>
    <iact:actionData xml:id="d2">
      <inkml:trace xmlns:inkml="http://www.w3.org/2003/InkML" xml:id="stk2" contextRef="#ctx0" brushRef="#br0">9214 8065 0,'35'0'55,"34"0"-25,105 0 2,-35 0-1,35 0 0,-104 0-3,34 0-27,-69 0 30,34 0-30,1 0 32,-35 0-2,-1 0 242,36 0-272,34 0 60,-34 0-61,-35 0 186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11-05T22:36:16.1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7707">
    <iact:property name="dataType"/>
    <iact:actionData xml:id="d0">
      <inkml:trace xmlns:inkml="http://www.w3.org/2003/InkML" xml:id="stk0" contextRef="#ctx0" brushRef="#br0">10813 15261 0,'35'0'665,"0"0"-592,0 0-41,0 0-1,-1 0 0,36 0 0,-35 0 1,-1 0 22,71 0-53,-36 0 60,-34 0-60,35 0 60,-36 0-60,36 0 61,-1 0-62,1 0 62,34 0-61,-34 0 61,-35 0-61,69 0 61,-35 0-61,36 0 61,-70 0-61,-1 0 24,1 0-24,35 0 61,34 0-61,-69 0 61,34 0-61,-34 0 0,0 0 76,0 0-15,-1 0-30,1 0 31,0 0-62,34 0 60,-103 0 821,-1 0-832,-35-35-49,36 35 59,-36 0-59,35 0 31,0 0 77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11-05T22:36:16.1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8200">
    <iact:property name="dataType"/>
    <iact:actionData xml:id="d0">
      <inkml:trace xmlns:inkml="http://www.w3.org/2003/InkML" xml:id="stk0" contextRef="#ctx0" brushRef="#br0">23957 14775 0,'35'0'825,"-1"0"-702,1 0 489,0 0-423,0 0-67,-1 0 472,36 0-508,-35 0-24,-1 0-61,1 0 75,0 0-75,0 0 61,0 0-31,-1 0 31,1 0-62,0 0 32,0 0-31,34 0 451,1 0-452,-1 0 60,-34 0-59,-35-35 60,35 35-60,0 0 78,-1 0-79,1 0 63,0 0 57,0 0-12,-1 0-46,1 0-30</inkml:trace>
    </iact:actionData>
  </iact:action>
  <iact:action type="add" startTime="43432">
    <iact:property name="dataType"/>
    <iact:actionData xml:id="d1">
      <inkml:trace xmlns:inkml="http://www.w3.org/2003/InkML" xml:id="stk1" contextRef="#ctx0" brushRef="#br0">25104 14740 0</inkml:trace>
    </iact:actionData>
  </iact:action>
  <iact:action type="add" startTime="44096">
    <iact:property name="dataType"/>
    <iact:actionData xml:id="d2">
      <inkml:trace xmlns:inkml="http://www.w3.org/2003/InkML" xml:id="stk2" contextRef="#ctx0" brushRef="#br0">25139 14740 0,'35'0'168,"0"0"-167,-1 0 46,1 0-46,0 0 59,34 0-59,-34 0 42,35 0-43,-36 0 63,1 0-62,35 0 45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A6C6E-3119-4DF0-BD19-CB8C3E92DF04}" type="datetimeFigureOut">
              <a:rPr lang="es-AR" smtClean="0"/>
              <a:t>27/11/2023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512D-A759-4B6B-8A58-4CCB151FFC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595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97A84DA-EFDA-B8C0-505B-7BF75F9D7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4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69CE8CD-2776-C317-BF9A-00105CF46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5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BB9F22-1597-6752-5191-CB6F9B563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0531ACF-67BC-F2F3-39A5-3606E5B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58E526E-9746-EC2C-C1BA-23CB60F9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E69DE-9145-0061-0730-5D2F9FBA8E5F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49DFC8C-DBEA-0EFC-9BF3-8FB8F678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0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FD76F2-A491-CCBE-A92A-201FAC5F0901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F11A79E-B206-58F9-4C81-0BFCC06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DB8E95C-4697-1C33-36EE-3961797F7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4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BCF751-7E23-2464-0CCA-E68B9B8E8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D79DB3E-0C2A-D1FC-25B0-74186520239A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D598FC5-0121-D3AC-03F1-75F49D862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5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1EBA61-3715-58BF-7FF8-539DE85D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99F98-EC53-4A00-BF96-1D96800D1016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76030E4-68E7-E7FD-6BE2-335628327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224" y="6354523"/>
            <a:ext cx="1455576" cy="3669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80E837-E120-0B18-8E89-72C10E66BDA3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730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6E13E88-F14C-4CCD-3AAA-36A0C142F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36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6BF858-5FA4-EE2F-50A1-C72AD78A70F0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0A1BF29-29B4-CF7F-CA46-07E29C75A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142016-D671-E0FD-1921-3C5042CEC149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7624240-60A9-1194-04E9-FA615EDE9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0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74B7D8A-E312-38AD-BA8D-B62EDEA0ACBD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6191B8-6D9B-7897-19BE-0FEEEDCA3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8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71B26E-4FA4-307B-0C17-45FF876B6AF6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2196F8-BB96-606C-2D47-80D18A993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D99A73B-E83C-4BDF-C51A-C86A0CE77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159129-443F-47CD-54D6-1EBE6B8CD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51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AAF284B-0010-F7D5-97B7-01C21B428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9406A6B-5BBF-E2F1-CD63-35F1A352A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1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83B7544-4BCD-8DDE-26E1-5C30AC7FB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19867A-EDBB-9BAB-5B0C-360C70A75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8DA9B6D-0E6D-D57D-1F0D-7B16B1610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669AE21-75F9-64E5-FE38-B32014C4F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2012E49-25A5-8AA3-579E-525C962A5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7EAA6F4-BFF7-AFAF-F482-C44D499A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CF56364-CFF0-2039-6285-B7F0C68C1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C65FE0-6C07-6ACF-7305-8F5B874FA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A593C55-B0BC-62AC-D277-E8E7BC60C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03D392-296B-9907-FB21-18F1768F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A8052B-1EFB-EF0E-701C-5DD019825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297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0" r:id="rId3"/>
    <p:sldLayoutId id="2147483681" r:id="rId4"/>
    <p:sldLayoutId id="2147483659" r:id="rId5"/>
    <p:sldLayoutId id="2147483660" r:id="rId6"/>
    <p:sldLayoutId id="2147483661" r:id="rId7"/>
    <p:sldLayoutId id="2147483650" r:id="rId8"/>
    <p:sldLayoutId id="2147483662" r:id="rId9"/>
    <p:sldLayoutId id="2147483651" r:id="rId10"/>
    <p:sldLayoutId id="2147483678" r:id="rId11"/>
    <p:sldLayoutId id="2147483663" r:id="rId12"/>
    <p:sldLayoutId id="2147483679" r:id="rId13"/>
    <p:sldLayoutId id="2147483652" r:id="rId14"/>
    <p:sldLayoutId id="2147483664" r:id="rId15"/>
    <p:sldLayoutId id="2147483665" r:id="rId16"/>
    <p:sldLayoutId id="2147483675" r:id="rId17"/>
    <p:sldLayoutId id="2147483676" r:id="rId18"/>
    <p:sldLayoutId id="2147483677" r:id="rId19"/>
    <p:sldLayoutId id="2147483654" r:id="rId20"/>
    <p:sldLayoutId id="2147483666" r:id="rId21"/>
    <p:sldLayoutId id="2147483673" r:id="rId22"/>
    <p:sldLayoutId id="2147483674" r:id="rId23"/>
    <p:sldLayoutId id="2147483655" r:id="rId24"/>
    <p:sldLayoutId id="2147483667" r:id="rId25"/>
    <p:sldLayoutId id="2147483668" r:id="rId26"/>
    <p:sldLayoutId id="2147483672" r:id="rId27"/>
    <p:sldLayoutId id="2147483671" r:id="rId28"/>
    <p:sldLayoutId id="214748367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1A24"/>
          </a:solidFill>
          <a:latin typeface="Montserrat" panose="00000500000000000000" pitchFamily="2" charset="0"/>
          <a:ea typeface="+mn-ea"/>
          <a:cs typeface="K2D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mailto:bezzi.marco@gmail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m4a"/><Relationship Id="rId7" Type="http://schemas.openxmlformats.org/officeDocument/2006/relationships/image" Target="../media/image15.emf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5.png"/><Relationship Id="rId5" Type="http://schemas.microsoft.com/office/2011/relationships/inkAction" Target="../ink/inkAction3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11/relationships/inkAction" Target="../ink/inkAction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png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4.m4a"/><Relationship Id="rId7" Type="http://schemas.openxmlformats.org/officeDocument/2006/relationships/image" Target="../media/image36.emf"/><Relationship Id="rId2" Type="http://schemas.microsoft.com/office/2007/relationships/media" Target="../media/media24.m4a"/><Relationship Id="rId1" Type="http://schemas.openxmlformats.org/officeDocument/2006/relationships/tags" Target="../tags/tag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9.png"/><Relationship Id="rId2" Type="http://schemas.microsoft.com/office/2007/relationships/media" Target="../media/media25.m4a"/><Relationship Id="rId1" Type="http://schemas.openxmlformats.org/officeDocument/2006/relationships/tags" Target="../tags/tag7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39.emf"/><Relationship Id="rId4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53241C5-B4E0-22FD-7C99-9BF18B925FD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6721" y="4244454"/>
            <a:ext cx="9964945" cy="245659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s-ES" sz="3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</a:t>
            </a:r>
            <a:r>
              <a:rPr lang="es-ES" sz="3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Bezzi</a:t>
            </a:r>
            <a:endParaRPr lang="es-E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Lic. Kinesiólogo Fisiatra. Argentina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D. F. Santojanni. Buenos Aires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Sanatorio Otamendi. Buenos Aires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Capítulo de Kinesiología Intensivista/Comité de </a:t>
            </a:r>
            <a:r>
              <a:rPr lang="es-AR" sz="25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Neumonología</a:t>
            </a:r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Crítica. Sociedad Argentina de Terapia Intensiva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PROAKI. Sociedad Argentina de Terapia Intensiva-Editorial Panamericana</a:t>
            </a:r>
          </a:p>
          <a:p>
            <a:pPr algn="l"/>
            <a:r>
              <a:rPr lang="es-AR" sz="2500" i="1" dirty="0">
                <a:hlinkClick r:id="rId4"/>
              </a:rPr>
              <a:t>bezzi.marco@gmail.com</a:t>
            </a:r>
            <a:endParaRPr lang="es-AR" sz="2500" i="1" dirty="0"/>
          </a:p>
          <a:p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ORCID </a:t>
            </a:r>
            <a:r>
              <a:rPr lang="es-AR" sz="2800" b="1" i="0" dirty="0" err="1">
                <a:solidFill>
                  <a:schemeClr val="bg1"/>
                </a:solidFill>
                <a:effectLst/>
                <a:latin typeface="var(--nova-font-family-sans-serif)"/>
              </a:rPr>
              <a:t>iD</a:t>
            </a:r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 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var(--nova-font-family-sans-serif)"/>
              </a:rPr>
              <a:t>0000-0002-3711-0989</a:t>
            </a:r>
            <a:endParaRPr lang="es-AR" sz="2500" i="1" dirty="0"/>
          </a:p>
          <a:p>
            <a:pPr algn="l"/>
            <a:r>
              <a:rPr lang="es-AR" sz="2500" i="1" dirty="0"/>
              <a:t>https://www.researchgate.net/profile/Marco-Bezzi-4</a:t>
            </a:r>
          </a:p>
          <a:p>
            <a:pPr algn="l"/>
            <a:endParaRPr lang="es-AR" sz="1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2EABAA-58E8-AC86-5229-09D7FCE21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91"/>
            <a:ext cx="2227053" cy="19977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5CB26-DDE2-A091-A8C7-12C0434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90" y="0"/>
            <a:ext cx="7306099" cy="338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B26825D-B3F5-2506-B4C6-100E14E82BA1}"/>
              </a:ext>
            </a:extLst>
          </p:cNvPr>
          <p:cNvSpPr txBox="1">
            <a:spLocks/>
          </p:cNvSpPr>
          <p:nvPr/>
        </p:nvSpPr>
        <p:spPr>
          <a:xfrm>
            <a:off x="2227053" y="2108290"/>
            <a:ext cx="9964945" cy="1997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cs typeface="K2D" panose="00000500000000000000"/>
              </a:rPr>
              <a:t>Módulo 4</a:t>
            </a:r>
          </a:p>
          <a:p>
            <a:r>
              <a:rPr lang="es-ES" sz="4800" b="1" dirty="0">
                <a:cs typeface="K2D" panose="00000500000000000000"/>
              </a:rPr>
              <a:t>Interacción Paciente-Ventilador durante la Ventilación Mecánica en pacientes con SDRA</a:t>
            </a:r>
          </a:p>
          <a:p>
            <a:r>
              <a:rPr lang="es-ES" sz="4800" b="1" dirty="0">
                <a:cs typeface="K2D" panose="00000500000000000000"/>
              </a:rPr>
              <a:t>Clase 2</a:t>
            </a:r>
            <a:endParaRPr lang="es-AR" sz="4800" b="1" dirty="0">
              <a:cs typeface="K2D" panose="0000050000000000000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5707BA-5201-F038-BBD0-86DC851DE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6"/>
    </mc:Choice>
    <mc:Fallback xmlns="">
      <p:transition spd="slow" advTm="16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EC6D9A-0822-934A-6904-7202C44F5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03" y="1979084"/>
            <a:ext cx="4996543" cy="17228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3CB677-D81B-1016-64DF-8FA3C5535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173" y="1979084"/>
            <a:ext cx="6171034" cy="43574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4A34D4-3FAF-2B3E-312D-84CCDD465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903" y="3701956"/>
            <a:ext cx="1338943" cy="1294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007AA1-B066-2E2A-EB9E-C81A22EA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por </a:t>
            </a:r>
            <a:r>
              <a:rPr lang="es-ES" dirty="0" err="1"/>
              <a:t>Trigger</a:t>
            </a:r>
            <a:r>
              <a:rPr lang="es-ES" dirty="0"/>
              <a:t> reverso/arrastre</a:t>
            </a:r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20EC205-CA56-0337-963E-D6E0D3AE899F}"/>
              </a:ext>
            </a:extLst>
          </p:cNvPr>
          <p:cNvSpPr/>
          <p:nvPr/>
        </p:nvSpPr>
        <p:spPr>
          <a:xfrm>
            <a:off x="7861110" y="2893324"/>
            <a:ext cx="232012" cy="3070747"/>
          </a:xfrm>
          <a:prstGeom prst="rect">
            <a:avLst/>
          </a:prstGeom>
          <a:solidFill>
            <a:srgbClr val="41D3B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313A192-C2B0-77C2-657A-9F845F57EF20}"/>
              </a:ext>
            </a:extLst>
          </p:cNvPr>
          <p:cNvSpPr/>
          <p:nvPr/>
        </p:nvSpPr>
        <p:spPr>
          <a:xfrm>
            <a:off x="9337343" y="2840520"/>
            <a:ext cx="134203" cy="3070747"/>
          </a:xfrm>
          <a:prstGeom prst="rect">
            <a:avLst/>
          </a:prstGeom>
          <a:solidFill>
            <a:srgbClr val="41D3B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AECF107-959C-B773-B94E-4FDC9F6CBEB0}"/>
              </a:ext>
            </a:extLst>
          </p:cNvPr>
          <p:cNvSpPr/>
          <p:nvPr/>
        </p:nvSpPr>
        <p:spPr>
          <a:xfrm>
            <a:off x="11237794" y="2840519"/>
            <a:ext cx="232012" cy="3070747"/>
          </a:xfrm>
          <a:prstGeom prst="rect">
            <a:avLst/>
          </a:prstGeom>
          <a:solidFill>
            <a:srgbClr val="41D3B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E9CF79-6FC8-88A2-D283-0C31EE086B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7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77"/>
    </mc:Choice>
    <mc:Fallback xmlns="">
      <p:transition spd="slow" advTm="10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D8BCA4-EDA5-961E-1F90-77EA791D9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275" y="2074790"/>
            <a:ext cx="5217995" cy="35611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007AA1-B066-2E2A-EB9E-C81A22EA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por </a:t>
            </a:r>
            <a:r>
              <a:rPr lang="es-ES" dirty="0" err="1"/>
              <a:t>Trigger</a:t>
            </a:r>
            <a:r>
              <a:rPr lang="es-ES" dirty="0"/>
              <a:t> reverso/arrastre</a:t>
            </a: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24F0AD-2543-1CFF-F6D8-36A43C64B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74" y="2091784"/>
            <a:ext cx="5217995" cy="351916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2230F80-F435-5DD2-25AB-0A04290FB6B1}"/>
              </a:ext>
            </a:extLst>
          </p:cNvPr>
          <p:cNvSpPr/>
          <p:nvPr/>
        </p:nvSpPr>
        <p:spPr>
          <a:xfrm>
            <a:off x="5435037" y="2268940"/>
            <a:ext cx="1362870" cy="116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PC-CMV</a:t>
            </a:r>
            <a:endParaRPr lang="es-AR" sz="24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A74B8B5-3A05-6956-6542-8FE294759A64}"/>
              </a:ext>
            </a:extLst>
          </p:cNvPr>
          <p:cNvSpPr/>
          <p:nvPr/>
        </p:nvSpPr>
        <p:spPr>
          <a:xfrm>
            <a:off x="5414565" y="4250140"/>
            <a:ext cx="1362870" cy="116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VC-CMV</a:t>
            </a:r>
            <a:endParaRPr lang="es-AR" sz="2400" dirty="0"/>
          </a:p>
        </p:txBody>
      </p:sp>
      <p:sp>
        <p:nvSpPr>
          <p:cNvPr id="10" name="Flecha: hacia la izquierda 9">
            <a:extLst>
              <a:ext uri="{FF2B5EF4-FFF2-40B4-BE49-F238E27FC236}">
                <a16:creationId xmlns:a16="http://schemas.microsoft.com/office/drawing/2014/main" id="{6D063A16-5DA8-429C-06FD-5CDD5F5F43F5}"/>
              </a:ext>
            </a:extLst>
          </p:cNvPr>
          <p:cNvSpPr/>
          <p:nvPr/>
        </p:nvSpPr>
        <p:spPr>
          <a:xfrm>
            <a:off x="5114314" y="2936545"/>
            <a:ext cx="641445" cy="65622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5A8E6D16-EB22-4F86-E959-5DB33BCF319C}"/>
              </a:ext>
            </a:extLst>
          </p:cNvPr>
          <p:cNvSpPr/>
          <p:nvPr/>
        </p:nvSpPr>
        <p:spPr>
          <a:xfrm>
            <a:off x="6254084" y="5082653"/>
            <a:ext cx="815454" cy="6550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5877BF-05EF-179A-EAB8-5CDCD1C95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92"/>
    </mc:Choice>
    <mc:Fallback xmlns="">
      <p:transition spd="slow" advTm="8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07AA1-B066-2E2A-EB9E-C81A22EA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por </a:t>
            </a:r>
            <a:r>
              <a:rPr lang="es-ES" dirty="0" err="1"/>
              <a:t>Trigger</a:t>
            </a:r>
            <a:r>
              <a:rPr lang="es-ES" dirty="0"/>
              <a:t> reverso/arrastre. Air </a:t>
            </a:r>
            <a:r>
              <a:rPr lang="es-ES" dirty="0" err="1"/>
              <a:t>stacking</a:t>
            </a: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F6BF70-A7CD-3634-0483-9022299B6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1" y="1869668"/>
            <a:ext cx="6498043" cy="43673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4E5A02-D35F-1623-FFE2-1C9A5D1E6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577" y="2576582"/>
            <a:ext cx="5170423" cy="29535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39B2A3A3-5E7B-6EB0-C46D-69F9278B042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53480" y="2841120"/>
              <a:ext cx="7060320" cy="256572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39B2A3A3-5E7B-6EB0-C46D-69F9278B04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37640" y="2777760"/>
                <a:ext cx="7091640" cy="2692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A8B1AC-FBB2-3B5E-0335-E52E70718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69"/>
    </mc:Choice>
    <mc:Fallback xmlns="">
      <p:transition spd="slow" advTm="87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B5DDD-0554-CFFC-2FB0-4F0ABADA8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Trigger</a:t>
            </a:r>
            <a:r>
              <a:rPr lang="es-ES" dirty="0"/>
              <a:t> reverso con apilamiento de volumen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CCB203-4D0E-1851-174A-592B349C0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642" y="1690688"/>
            <a:ext cx="5261964" cy="47249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0049F5-0800-B553-6669-4E526B520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594" y="1998401"/>
            <a:ext cx="3276275" cy="38631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F826693E-670C-7217-5FAE-57E5FD34D3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66080" y="2903400"/>
              <a:ext cx="1214640" cy="3258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F826693E-670C-7217-5FAE-57E5FD34D3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0240" y="2840040"/>
                <a:ext cx="1245960" cy="452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464F1F-C72B-461C-5A40-3B284FF54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16"/>
    </mc:Choice>
    <mc:Fallback xmlns="">
      <p:transition spd="slow" advTm="95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07AA1-B066-2E2A-EB9E-C81A22EA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por </a:t>
            </a:r>
            <a:r>
              <a:rPr lang="es-ES" dirty="0" err="1"/>
              <a:t>Trigger</a:t>
            </a:r>
            <a:r>
              <a:rPr lang="es-ES" dirty="0"/>
              <a:t> reverso/arrastre</a:t>
            </a:r>
            <a:br>
              <a:rPr lang="es-ES" dirty="0"/>
            </a:br>
            <a:r>
              <a:rPr lang="es-ES" i="1" dirty="0"/>
              <a:t>Intervenciones</a:t>
            </a:r>
            <a:endParaRPr lang="es-AR" i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65B937-ACEC-F6CF-C613-7F1C84F52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es-ES" dirty="0"/>
              <a:t>Disminuir sedación.</a:t>
            </a:r>
          </a:p>
          <a:p>
            <a:r>
              <a:rPr lang="es-ES" dirty="0"/>
              <a:t>Considerar menor FR programada (favorecer respiraciones asistidas).</a:t>
            </a:r>
          </a:p>
          <a:p>
            <a:r>
              <a:rPr lang="es-ES" dirty="0"/>
              <a:t>Considerar BNM ante riesgo de VILI en SDRA (cuando </a:t>
            </a:r>
            <a:r>
              <a:rPr lang="es-ES" dirty="0" err="1"/>
              <a:t>Vt</a:t>
            </a:r>
            <a:r>
              <a:rPr lang="es-ES" dirty="0"/>
              <a:t> &gt; 8 ml/k).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1C98AB-50AF-4F48-3811-314D29A9B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94"/>
    </mc:Choice>
    <mc:Fallback xmlns="">
      <p:transition spd="slow" advTm="5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8D30E-7C00-8FE3-FEB1-AFA534E9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 en pacientes con SDRA</a:t>
            </a:r>
            <a:br>
              <a:rPr lang="es-ES" dirty="0"/>
            </a:br>
            <a:r>
              <a:rPr lang="es-ES" i="1" dirty="0"/>
              <a:t>Doble disparo (durante la Inspiración o espiración)</a:t>
            </a:r>
            <a:endParaRPr lang="es-AR" i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8CD10C2-4015-0019-7358-33955F356199}"/>
              </a:ext>
            </a:extLst>
          </p:cNvPr>
          <p:cNvSpPr/>
          <p:nvPr/>
        </p:nvSpPr>
        <p:spPr>
          <a:xfrm>
            <a:off x="177421" y="2183642"/>
            <a:ext cx="2456599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Asincronía</a:t>
            </a:r>
            <a:endParaRPr lang="es-AR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BFD3589-4252-98E7-6351-CE957FF0D97B}"/>
              </a:ext>
            </a:extLst>
          </p:cNvPr>
          <p:cNvSpPr/>
          <p:nvPr/>
        </p:nvSpPr>
        <p:spPr>
          <a:xfrm>
            <a:off x="2634020" y="2183642"/>
            <a:ext cx="300250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Descripción</a:t>
            </a:r>
            <a:endParaRPr lang="es-AR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8983A73-1BDD-7264-7A20-6E0926AC85A6}"/>
              </a:ext>
            </a:extLst>
          </p:cNvPr>
          <p:cNvSpPr/>
          <p:nvPr/>
        </p:nvSpPr>
        <p:spPr>
          <a:xfrm>
            <a:off x="5636525" y="2183642"/>
            <a:ext cx="3343700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Mecanismo</a:t>
            </a:r>
            <a:endParaRPr lang="es-AR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B1FF00-793D-27C8-A3E1-2772AAABC26D}"/>
              </a:ext>
            </a:extLst>
          </p:cNvPr>
          <p:cNvSpPr/>
          <p:nvPr/>
        </p:nvSpPr>
        <p:spPr>
          <a:xfrm>
            <a:off x="8980225" y="2183642"/>
            <a:ext cx="288195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Riesgo</a:t>
            </a:r>
            <a:endParaRPr lang="es-AR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7885CAA-7703-EC15-182F-7A56CF87368E}"/>
              </a:ext>
            </a:extLst>
          </p:cNvPr>
          <p:cNvSpPr/>
          <p:nvPr/>
        </p:nvSpPr>
        <p:spPr>
          <a:xfrm>
            <a:off x="177421" y="2676595"/>
            <a:ext cx="2456599" cy="20864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Respiraciones apiladas (</a:t>
            </a:r>
            <a:r>
              <a:rPr lang="es-ES" b="1" dirty="0" err="1">
                <a:solidFill>
                  <a:schemeClr val="tx1"/>
                </a:solidFill>
              </a:rPr>
              <a:t>breath-stacking</a:t>
            </a:r>
            <a:r>
              <a:rPr lang="es-ES" b="1" dirty="0">
                <a:solidFill>
                  <a:schemeClr val="tx1"/>
                </a:solidFill>
              </a:rPr>
              <a:t>)/Ciclos múltiples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05C9CED-FA85-E7F8-85C2-7BB148C96AAA}"/>
              </a:ext>
            </a:extLst>
          </p:cNvPr>
          <p:cNvSpPr/>
          <p:nvPr/>
        </p:nvSpPr>
        <p:spPr>
          <a:xfrm>
            <a:off x="2634020" y="2678230"/>
            <a:ext cx="3002505" cy="2084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Se produce una 2da o 3ª inspiración antes de la espiración, o en la fase inicial de la misma (aún con volumen remanente)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EDF821-4A4A-9430-C2BF-2C18FD0E9F19}"/>
              </a:ext>
            </a:extLst>
          </p:cNvPr>
          <p:cNvSpPr/>
          <p:nvPr/>
        </p:nvSpPr>
        <p:spPr>
          <a:xfrm>
            <a:off x="5636525" y="2664582"/>
            <a:ext cx="3343700" cy="2084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Ciclo corto con esfuerzo persistente luego del ciclado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 err="1">
                <a:solidFill>
                  <a:schemeClr val="tx1"/>
                </a:solidFill>
              </a:rPr>
              <a:t>Trigger</a:t>
            </a:r>
            <a:r>
              <a:rPr lang="es-ES" i="1" dirty="0">
                <a:solidFill>
                  <a:schemeClr val="tx1"/>
                </a:solidFill>
              </a:rPr>
              <a:t> reverso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146BB0-566F-7492-CCE7-5873E0E9F4DE}"/>
              </a:ext>
            </a:extLst>
          </p:cNvPr>
          <p:cNvSpPr/>
          <p:nvPr/>
        </p:nvSpPr>
        <p:spPr>
          <a:xfrm>
            <a:off x="8980225" y="2676596"/>
            <a:ext cx="2881955" cy="207282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Pérdida de VM protectora</a:t>
            </a:r>
            <a:endParaRPr lang="es-AR" i="1" dirty="0">
              <a:solidFill>
                <a:schemeClr val="tx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2414505-DF6A-8FD4-C80D-445C283CC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72" y="6492875"/>
            <a:ext cx="2933552" cy="13326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FACC708-86A1-C2B9-2C4C-2D8AE3972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05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4"/>
    </mc:Choice>
    <mc:Fallback xmlns="">
      <p:transition spd="slow" advTm="46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E930B-6782-951A-32E3-15AF2EB0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Doble </a:t>
            </a:r>
            <a:r>
              <a:rPr lang="es-ES" dirty="0" err="1"/>
              <a:t>Trigger</a:t>
            </a:r>
            <a:r>
              <a:rPr lang="es-ES" dirty="0"/>
              <a:t>: tipos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F06CCD-E99E-8F28-3AB3-42E9DBF12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30" y="2047165"/>
            <a:ext cx="5935739" cy="432288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78A4841-A70D-014F-71A6-C00B5C4ADBCC}"/>
              </a:ext>
            </a:extLst>
          </p:cNvPr>
          <p:cNvSpPr/>
          <p:nvPr/>
        </p:nvSpPr>
        <p:spPr>
          <a:xfrm>
            <a:off x="3766782" y="1690688"/>
            <a:ext cx="1976652" cy="6567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Paciente</a:t>
            </a:r>
          </a:p>
          <a:p>
            <a:pPr algn="ctr"/>
            <a:r>
              <a:rPr lang="es-ES" i="1" dirty="0">
                <a:solidFill>
                  <a:schemeClr val="tx1"/>
                </a:solidFill>
              </a:rPr>
              <a:t>Ciclo corto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BA17D67-6830-D24D-C020-9FF6645102FD}"/>
              </a:ext>
            </a:extLst>
          </p:cNvPr>
          <p:cNvSpPr/>
          <p:nvPr/>
        </p:nvSpPr>
        <p:spPr>
          <a:xfrm>
            <a:off x="5615794" y="1690687"/>
            <a:ext cx="1787857" cy="6567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Ventilador</a:t>
            </a:r>
          </a:p>
          <a:p>
            <a:pPr algn="ctr"/>
            <a:r>
              <a:rPr lang="es-ES" i="1" dirty="0">
                <a:solidFill>
                  <a:schemeClr val="tx1"/>
                </a:solidFill>
              </a:rPr>
              <a:t>Arrastre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06056EC-7043-67F1-99B4-3DC1DE34FB4E}"/>
              </a:ext>
            </a:extLst>
          </p:cNvPr>
          <p:cNvSpPr/>
          <p:nvPr/>
        </p:nvSpPr>
        <p:spPr>
          <a:xfrm>
            <a:off x="7403652" y="1677038"/>
            <a:ext cx="1660218" cy="6567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Ventilador</a:t>
            </a:r>
          </a:p>
          <a:p>
            <a:pPr algn="ctr"/>
            <a:r>
              <a:rPr lang="es-ES" i="1" dirty="0" err="1">
                <a:solidFill>
                  <a:schemeClr val="tx1"/>
                </a:solidFill>
              </a:rPr>
              <a:t>Autodisparo</a:t>
            </a:r>
            <a:endParaRPr lang="es-AR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210AAE4C-1400-2276-5DFB-00F6D9C927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92680" y="5481360"/>
              <a:ext cx="713880" cy="129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210AAE4C-1400-2276-5DFB-00F6D9C927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6840" y="5418000"/>
                <a:ext cx="745200" cy="1396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21F7927-AF38-74E0-984C-BAF387735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10"/>
    </mc:Choice>
    <mc:Fallback xmlns="">
      <p:transition spd="slow" advTm="8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77BDD3E-B99A-688D-C513-C8ECFB01E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443" y="1897042"/>
            <a:ext cx="3170557" cy="48501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49F0026-2365-CD71-7517-59262E59E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752" y="1801505"/>
            <a:ext cx="3170557" cy="49538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3B13F4-012E-FB8F-E6FF-F05D3EC6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Doble </a:t>
            </a:r>
            <a:r>
              <a:rPr lang="es-ES" dirty="0" err="1"/>
              <a:t>Trigger</a:t>
            </a:r>
            <a:r>
              <a:rPr lang="es-ES" dirty="0"/>
              <a:t>: tipos</a:t>
            </a:r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8650D77-7F44-FF54-AF26-B322FFF641C7}"/>
              </a:ext>
            </a:extLst>
          </p:cNvPr>
          <p:cNvSpPr/>
          <p:nvPr/>
        </p:nvSpPr>
        <p:spPr>
          <a:xfrm>
            <a:off x="6981752" y="1417736"/>
            <a:ext cx="3170557" cy="65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>
                <a:solidFill>
                  <a:schemeClr val="tx1"/>
                </a:solidFill>
              </a:rPr>
              <a:t>Ciclo corto/Ciclado prematuro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7BB74CE-07A3-56C9-8DB0-8E5C024B674C}"/>
              </a:ext>
            </a:extLst>
          </p:cNvPr>
          <p:cNvSpPr/>
          <p:nvPr/>
        </p:nvSpPr>
        <p:spPr>
          <a:xfrm>
            <a:off x="2925443" y="1431383"/>
            <a:ext cx="3170557" cy="65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 err="1">
                <a:solidFill>
                  <a:schemeClr val="tx1"/>
                </a:solidFill>
              </a:rPr>
              <a:t>Autodisparo</a:t>
            </a:r>
            <a:endParaRPr lang="es-AR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9BD77C46-7C08-76D4-6478-D308467C0F4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24520" y="5306400"/>
              <a:ext cx="601200" cy="129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9BD77C46-7C08-76D4-6478-D308467C0F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08680" y="5243040"/>
                <a:ext cx="632520" cy="1396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95C2B0-2B91-7D2E-3369-D6D58AAC2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1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93"/>
    </mc:Choice>
    <mc:Fallback xmlns="">
      <p:transition spd="slow" advTm="49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8D30E-7C00-8FE3-FEB1-AFA534E9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 en pacientes con SDRA</a:t>
            </a:r>
            <a:br>
              <a:rPr lang="es-ES" dirty="0"/>
            </a:br>
            <a:r>
              <a:rPr lang="es-ES" i="1" dirty="0"/>
              <a:t>Durante la Espiración</a:t>
            </a:r>
            <a:endParaRPr lang="es-AR" i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8CD10C2-4015-0019-7358-33955F356199}"/>
              </a:ext>
            </a:extLst>
          </p:cNvPr>
          <p:cNvSpPr/>
          <p:nvPr/>
        </p:nvSpPr>
        <p:spPr>
          <a:xfrm>
            <a:off x="177421" y="2183642"/>
            <a:ext cx="2456599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Asincronía</a:t>
            </a:r>
            <a:endParaRPr lang="es-AR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BFD3589-4252-98E7-6351-CE957FF0D97B}"/>
              </a:ext>
            </a:extLst>
          </p:cNvPr>
          <p:cNvSpPr/>
          <p:nvPr/>
        </p:nvSpPr>
        <p:spPr>
          <a:xfrm>
            <a:off x="2634020" y="2183642"/>
            <a:ext cx="300250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Descripción</a:t>
            </a:r>
            <a:endParaRPr lang="es-AR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8983A73-1BDD-7264-7A20-6E0926AC85A6}"/>
              </a:ext>
            </a:extLst>
          </p:cNvPr>
          <p:cNvSpPr/>
          <p:nvPr/>
        </p:nvSpPr>
        <p:spPr>
          <a:xfrm>
            <a:off x="5636525" y="2183642"/>
            <a:ext cx="3343700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Mecanismo</a:t>
            </a:r>
            <a:endParaRPr lang="es-AR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B1FF00-793D-27C8-A3E1-2772AAABC26D}"/>
              </a:ext>
            </a:extLst>
          </p:cNvPr>
          <p:cNvSpPr/>
          <p:nvPr/>
        </p:nvSpPr>
        <p:spPr>
          <a:xfrm>
            <a:off x="8980225" y="2183642"/>
            <a:ext cx="288195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Riesgo</a:t>
            </a:r>
            <a:endParaRPr lang="es-AR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7885CAA-7703-EC15-182F-7A56CF87368E}"/>
              </a:ext>
            </a:extLst>
          </p:cNvPr>
          <p:cNvSpPr/>
          <p:nvPr/>
        </p:nvSpPr>
        <p:spPr>
          <a:xfrm>
            <a:off x="177420" y="2674961"/>
            <a:ext cx="2456599" cy="17709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Esfuerzo Inefectivo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05C9CED-FA85-E7F8-85C2-7BB148C96AAA}"/>
              </a:ext>
            </a:extLst>
          </p:cNvPr>
          <p:cNvSpPr/>
          <p:nvPr/>
        </p:nvSpPr>
        <p:spPr>
          <a:xfrm>
            <a:off x="2634020" y="2678230"/>
            <a:ext cx="3002505" cy="17709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Esfuerzo incapaz de gatillar el ventilador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EDF821-4A4A-9430-C2BF-2C18FD0E9F19}"/>
              </a:ext>
            </a:extLst>
          </p:cNvPr>
          <p:cNvSpPr/>
          <p:nvPr/>
        </p:nvSpPr>
        <p:spPr>
          <a:xfrm>
            <a:off x="5636525" y="2664582"/>
            <a:ext cx="3343700" cy="17845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Ciclado inadecuado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Soporte excesivo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i="1" dirty="0" err="1">
                <a:solidFill>
                  <a:schemeClr val="tx1"/>
                </a:solidFill>
              </a:rPr>
              <a:t>Cte</a:t>
            </a:r>
            <a:r>
              <a:rPr lang="es-AR" i="1" dirty="0">
                <a:solidFill>
                  <a:schemeClr val="tx1"/>
                </a:solidFill>
              </a:rPr>
              <a:t> de tiempo prolongada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i="1" dirty="0">
                <a:solidFill>
                  <a:schemeClr val="tx1"/>
                </a:solidFill>
              </a:rPr>
              <a:t>Impulso respiratorio bajo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146BB0-566F-7492-CCE7-5873E0E9F4DE}"/>
              </a:ext>
            </a:extLst>
          </p:cNvPr>
          <p:cNvSpPr/>
          <p:nvPr/>
        </p:nvSpPr>
        <p:spPr>
          <a:xfrm>
            <a:off x="8980225" y="2676596"/>
            <a:ext cx="2881955" cy="17709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Contracciones excéntricas repetidas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Error en la FR mostrada</a:t>
            </a:r>
            <a:endParaRPr lang="es-AR" i="1" dirty="0">
              <a:solidFill>
                <a:schemeClr val="tx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10A7A9E-9437-0BA4-0F8E-D944A29EC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72" y="6492875"/>
            <a:ext cx="2933552" cy="13326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0A6700E-1F12-26D1-2064-CAA1AFCE8E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7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85"/>
    </mc:Choice>
    <mc:Fallback xmlns="">
      <p:transition spd="slow" advTm="65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79B6CF-5536-96F6-CB20-22E6C5CE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Esfuerzo Inefectivo</a:t>
            </a:r>
            <a:endParaRPr lang="es-AR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A6F1EED-155F-DF5E-5EF0-5CF8BD321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1244" y="1690688"/>
            <a:ext cx="6481763" cy="467995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3AF0F6-AE7C-847A-76C7-4405505F0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62" y="2321055"/>
            <a:ext cx="3257509" cy="32128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7AEC10-FA08-4E1F-9D05-CC9BD09F8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859" y="5729371"/>
            <a:ext cx="1208314" cy="1213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B8BBA3-F28C-A8E7-24DC-BE314C759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21"/>
    </mc:Choice>
    <mc:Fallback xmlns="">
      <p:transition spd="slow" advTm="5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FBD73-C6A9-1668-CCCF-AAB269FD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423875-F11B-AA08-03FE-9D60954E0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Sincronía paciente-respirador en pacientes con SDRA.</a:t>
            </a:r>
          </a:p>
          <a:p>
            <a:r>
              <a:rPr lang="es-ES" dirty="0"/>
              <a:t>Tipos de asincronías según la fase del ciclo respiratorio: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000" i="1" dirty="0"/>
              <a:t>Durante la Inspiración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000" i="1" dirty="0"/>
              <a:t>Durante Inspiración/Espiración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000" i="1" dirty="0"/>
              <a:t>Durante espiración</a:t>
            </a:r>
            <a:endParaRPr lang="es-ES" sz="2000" dirty="0"/>
          </a:p>
          <a:p>
            <a:r>
              <a:rPr lang="es-ES" dirty="0"/>
              <a:t>Ciclado prematuro</a:t>
            </a:r>
          </a:p>
          <a:p>
            <a:r>
              <a:rPr lang="es-ES" dirty="0" err="1"/>
              <a:t>Trigger</a:t>
            </a:r>
            <a:r>
              <a:rPr lang="es-ES" dirty="0"/>
              <a:t> reverso-</a:t>
            </a:r>
            <a:r>
              <a:rPr lang="es-ES" dirty="0" err="1"/>
              <a:t>Entrainment</a:t>
            </a:r>
            <a:r>
              <a:rPr lang="es-ES" dirty="0"/>
              <a:t>: frecuencia y dobles disparos</a:t>
            </a:r>
          </a:p>
          <a:p>
            <a:r>
              <a:rPr lang="es-ES" dirty="0"/>
              <a:t>Esfuerzo Inefectivo</a:t>
            </a:r>
          </a:p>
          <a:p>
            <a:r>
              <a:rPr lang="es-ES" dirty="0"/>
              <a:t>Intervenciones posibles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D77EA6-F9FD-AA5F-262E-572F01EEE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4"/>
    </mc:Choice>
    <mc:Fallback xmlns="">
      <p:transition spd="slow" advTm="27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79B6CF-5536-96F6-CB20-22E6C5CE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Esfuerzo Inefectivo y asistencia inspiratoria</a:t>
            </a:r>
            <a:endParaRPr lang="es-A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5BE8A-935D-271E-F689-1292BA39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"/>
          <a:stretch>
            <a:fillRect/>
          </a:stretch>
        </p:blipFill>
        <p:spPr>
          <a:xfrm>
            <a:off x="119584" y="1844676"/>
            <a:ext cx="4691062" cy="412115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CF518-33E3-2840-04CF-E08EB85660B6}"/>
              </a:ext>
            </a:extLst>
          </p:cNvPr>
          <p:cNvSpPr txBox="1">
            <a:spLocks noChangeArrowheads="1"/>
          </p:cNvSpPr>
          <p:nvPr/>
        </p:nvSpPr>
        <p:spPr>
          <a:xfrm>
            <a:off x="4810646" y="2811439"/>
            <a:ext cx="3050464" cy="1857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61A24"/>
                </a:solidFill>
                <a:latin typeface="Montserrat" panose="00000500000000000000" pitchFamily="2" charset="0"/>
                <a:ea typeface="+mn-ea"/>
                <a:cs typeface="K2D" panose="00000500000000000000" pitchFamily="2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A24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61A24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61A24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61A24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s-AR" altLang="es-AR" dirty="0"/>
              <a:t>	</a:t>
            </a:r>
            <a:r>
              <a:rPr lang="es-ES" altLang="es-AR" sz="2000" i="1" dirty="0">
                <a:solidFill>
                  <a:schemeClr val="bg1"/>
                </a:solidFill>
              </a:rPr>
              <a:t>A altos niveles de asistencia, 1/4 a 1/3 de los esfuerzos del paciente pueden fracasar para gatillar la inspiración.</a:t>
            </a:r>
          </a:p>
          <a:p>
            <a:pPr>
              <a:buFontTx/>
              <a:buNone/>
            </a:pPr>
            <a:endParaRPr lang="es-ES" altLang="es-A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2699348-5D95-9B6F-97BB-91CF9C705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232" y="1674231"/>
            <a:ext cx="4208183" cy="446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B6A23D-6503-3614-04E3-2A25E5CCD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54"/>
    </mc:Choice>
    <mc:Fallback xmlns="">
      <p:transition spd="slow" advTm="8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F6AFC29-911A-264C-BD6C-86976281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Esfuerzo Inefectivo y asistencia inspiratoria</a:t>
            </a:r>
            <a:endParaRPr lang="es-A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112DD1-7E12-198B-3579-3019BF7C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8775" y="1966912"/>
            <a:ext cx="3854450" cy="4525963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AB5A43-B356-D01C-4DBC-2AAA31BF2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33"/>
    </mc:Choice>
    <mc:Fallback xmlns="">
      <p:transition spd="slow" advTm="5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9D10C8B-BB84-EBA3-85C9-4723EDEB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41" y="2063086"/>
            <a:ext cx="650081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C678AF7-56DB-AFC7-39D6-56A1927C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Esfuerzo inefectivo: FR del paciente</a:t>
            </a:r>
            <a:endParaRPr 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1D98B7-96B6-3E85-75A7-1BB952631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9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11"/>
    </mc:Choice>
    <mc:Fallback xmlns="">
      <p:transition spd="slow" advTm="41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A0320-0AD6-715F-41E0-5F03105A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Demora en el Inicio: trabajo asociado al </a:t>
            </a:r>
            <a:r>
              <a:rPr lang="es-ES" dirty="0" err="1"/>
              <a:t>trigger</a:t>
            </a:r>
            <a:endParaRPr lang="es-AR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5901D77-2B1B-7CDE-A36E-84A594601D6F}"/>
              </a:ext>
            </a:extLst>
          </p:cNvPr>
          <p:cNvGrpSpPr>
            <a:grpSpLocks/>
          </p:cNvGrpSpPr>
          <p:nvPr/>
        </p:nvGrpSpPr>
        <p:grpSpPr bwMode="auto">
          <a:xfrm>
            <a:off x="2782889" y="1736726"/>
            <a:ext cx="6783387" cy="4932363"/>
            <a:chOff x="864" y="1056"/>
            <a:chExt cx="4656" cy="3264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776CE76-BC82-20AD-8589-EAACFB5AA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056"/>
              <a:ext cx="4656" cy="326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949045CF-1F38-4195-B993-971504A57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" y="1242"/>
              <a:ext cx="4441" cy="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F18A55-E3CE-65C3-C292-F6A69E465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86"/>
    </mc:Choice>
    <mc:Fallback xmlns="">
      <p:transition spd="slow" advTm="5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AAAFC-C40B-0B9B-54A5-1F34652B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Demora en el Inicio: trabajo asociado al </a:t>
            </a:r>
            <a:r>
              <a:rPr lang="es-ES" dirty="0" err="1"/>
              <a:t>trigger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D03335-45F0-D03C-238E-1894A827B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90688"/>
            <a:ext cx="5646750" cy="4522708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EE05EFF-FE3C-998E-1A5B-E51A0BBD3000}"/>
              </a:ext>
            </a:extLst>
          </p:cNvPr>
          <p:cNvCxnSpPr/>
          <p:nvPr/>
        </p:nvCxnSpPr>
        <p:spPr>
          <a:xfrm>
            <a:off x="1296537" y="3616653"/>
            <a:ext cx="6687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DEDF218-EDDA-33DC-6FF5-31CC28B9519A}"/>
              </a:ext>
            </a:extLst>
          </p:cNvPr>
          <p:cNvCxnSpPr>
            <a:cxnSpLocks/>
          </p:cNvCxnSpPr>
          <p:nvPr/>
        </p:nvCxnSpPr>
        <p:spPr>
          <a:xfrm>
            <a:off x="1965277" y="3630301"/>
            <a:ext cx="641445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347F24F-C833-9C28-242D-07FAF92FDF0E}"/>
              </a:ext>
            </a:extLst>
          </p:cNvPr>
          <p:cNvCxnSpPr>
            <a:cxnSpLocks/>
          </p:cNvCxnSpPr>
          <p:nvPr/>
        </p:nvCxnSpPr>
        <p:spPr>
          <a:xfrm>
            <a:off x="1965277" y="3753134"/>
            <a:ext cx="0" cy="13511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BB43FDF2-4380-D72A-E653-F20BC89AE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190" y="1690688"/>
            <a:ext cx="3423124" cy="24855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5A0261-4C41-B13C-9F5E-E0CDC45F7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2190" y="4176215"/>
            <a:ext cx="4482153" cy="262139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3A63E0-693D-BDD6-A024-7BD7176E9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1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84"/>
    </mc:Choice>
    <mc:Fallback xmlns="">
      <p:transition spd="slow" advTm="13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AAAFC-C40B-0B9B-54A5-1F34652B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Demora en el Inicio: trabajo asociado al </a:t>
            </a:r>
            <a:r>
              <a:rPr lang="es-ES" dirty="0" err="1"/>
              <a:t>trigger</a:t>
            </a:r>
            <a:endParaRPr lang="es-A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945231-B3C2-F2A1-5547-50458363B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95" y="2038943"/>
            <a:ext cx="9912569" cy="352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667F6C0-B68B-2D1E-09AA-C08E09426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13" y="6353175"/>
            <a:ext cx="45561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A22DA46-8129-8DCD-A3F6-931566B0A762}"/>
              </a:ext>
            </a:extLst>
          </p:cNvPr>
          <p:cNvSpPr/>
          <p:nvPr/>
        </p:nvSpPr>
        <p:spPr>
          <a:xfrm>
            <a:off x="6864824" y="2961564"/>
            <a:ext cx="3739486" cy="2606723"/>
          </a:xfrm>
          <a:prstGeom prst="rect">
            <a:avLst/>
          </a:prstGeom>
          <a:solidFill>
            <a:srgbClr val="41D3B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3BBEDE-96C2-5D82-80C5-297699F612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5"/>
    </mc:Choice>
    <mc:Fallback xmlns="">
      <p:transition spd="slow" advTm="5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167CB-183A-19C2-74A4-4927393C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de Disparo</a:t>
            </a:r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6E13154-43C0-C064-5DB1-42FF3BEA8463}"/>
              </a:ext>
            </a:extLst>
          </p:cNvPr>
          <p:cNvSpPr/>
          <p:nvPr/>
        </p:nvSpPr>
        <p:spPr>
          <a:xfrm>
            <a:off x="4067035" y="3684895"/>
            <a:ext cx="3616657" cy="140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Esfuerzo Inefectivo</a:t>
            </a:r>
            <a:endParaRPr lang="es-AR" sz="32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C58A86C-1166-75BA-BE47-8E7E359C5F5A}"/>
              </a:ext>
            </a:extLst>
          </p:cNvPr>
          <p:cNvSpPr/>
          <p:nvPr/>
        </p:nvSpPr>
        <p:spPr>
          <a:xfrm>
            <a:off x="475396" y="2458098"/>
            <a:ext cx="3043452" cy="8422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Mecánica respiratoria (</a:t>
            </a:r>
            <a:r>
              <a:rPr lang="es-ES" sz="2000" dirty="0" err="1">
                <a:solidFill>
                  <a:schemeClr val="bg1"/>
                </a:solidFill>
              </a:rPr>
              <a:t>Crs</a:t>
            </a:r>
            <a:r>
              <a:rPr lang="es-ES" sz="2000" dirty="0">
                <a:solidFill>
                  <a:schemeClr val="bg1"/>
                </a:solidFill>
              </a:rPr>
              <a:t> aumentada)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DD4D239-24FE-D00A-FCF0-68445ED16941}"/>
              </a:ext>
            </a:extLst>
          </p:cNvPr>
          <p:cNvSpPr/>
          <p:nvPr/>
        </p:nvSpPr>
        <p:spPr>
          <a:xfrm>
            <a:off x="4353637" y="2293053"/>
            <a:ext cx="3043452" cy="7468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Magnitud del Esfuerzo del Paciente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B1B2F4E-1814-3AAF-532B-0EA3DCD25DEA}"/>
              </a:ext>
            </a:extLst>
          </p:cNvPr>
          <p:cNvSpPr/>
          <p:nvPr/>
        </p:nvSpPr>
        <p:spPr>
          <a:xfrm>
            <a:off x="8434315" y="2422707"/>
            <a:ext cx="1760563" cy="7468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Sedantes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265441B-05D1-F118-7CEC-4C01559F931F}"/>
              </a:ext>
            </a:extLst>
          </p:cNvPr>
          <p:cNvSpPr/>
          <p:nvPr/>
        </p:nvSpPr>
        <p:spPr>
          <a:xfrm>
            <a:off x="184243" y="3892795"/>
            <a:ext cx="3043452" cy="8422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Atrapamiento aéreo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(Auto-PEEP)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7398536-F784-D08B-6CB8-C1874FD1A44C}"/>
              </a:ext>
            </a:extLst>
          </p:cNvPr>
          <p:cNvSpPr/>
          <p:nvPr/>
        </p:nvSpPr>
        <p:spPr>
          <a:xfrm>
            <a:off x="1705969" y="5575830"/>
            <a:ext cx="3043451" cy="6960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Programación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929E549-118E-0542-090C-7276BA208FAA}"/>
              </a:ext>
            </a:extLst>
          </p:cNvPr>
          <p:cNvSpPr/>
          <p:nvPr/>
        </p:nvSpPr>
        <p:spPr>
          <a:xfrm>
            <a:off x="6513233" y="5609229"/>
            <a:ext cx="3203974" cy="6960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Nivel de Asistencia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34F518C-7DC9-880A-6CD2-1878F8FA2414}"/>
              </a:ext>
            </a:extLst>
          </p:cNvPr>
          <p:cNvSpPr/>
          <p:nvPr/>
        </p:nvSpPr>
        <p:spPr>
          <a:xfrm>
            <a:off x="8608168" y="3892795"/>
            <a:ext cx="3450605" cy="8422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Características del Respirador (tecnología de las válvulas)</a:t>
            </a:r>
            <a:endParaRPr lang="es-AR" sz="2000" dirty="0">
              <a:solidFill>
                <a:schemeClr val="bg1"/>
              </a:solidFill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02FFA4C-2362-0C59-D2D3-639622A74873}"/>
              </a:ext>
            </a:extLst>
          </p:cNvPr>
          <p:cNvCxnSpPr/>
          <p:nvPr/>
        </p:nvCxnSpPr>
        <p:spPr>
          <a:xfrm>
            <a:off x="3518848" y="3300348"/>
            <a:ext cx="398059" cy="12865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374A545-9A91-DD90-C6B5-A5E50D00751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875363" y="3039950"/>
            <a:ext cx="0" cy="4419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3314D9F-D272-2C04-A391-6D07333DE1C5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227695" y="4309437"/>
            <a:ext cx="661267" cy="4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27DC8CA2-9E8A-840C-9863-03EBEA6773C8}"/>
              </a:ext>
            </a:extLst>
          </p:cNvPr>
          <p:cNvCxnSpPr>
            <a:cxnSpLocks/>
          </p:cNvCxnSpPr>
          <p:nvPr/>
        </p:nvCxnSpPr>
        <p:spPr>
          <a:xfrm flipV="1">
            <a:off x="3717877" y="5258300"/>
            <a:ext cx="512929" cy="31753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740794E-FDFD-7BC5-8FB9-9377EC6B8509}"/>
              </a:ext>
            </a:extLst>
          </p:cNvPr>
          <p:cNvCxnSpPr>
            <a:cxnSpLocks/>
          </p:cNvCxnSpPr>
          <p:nvPr/>
        </p:nvCxnSpPr>
        <p:spPr>
          <a:xfrm flipH="1">
            <a:off x="7683692" y="3183477"/>
            <a:ext cx="750623" cy="2983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2D529B55-7884-C94E-99A9-7D0603F13275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861765" y="4313920"/>
            <a:ext cx="746403" cy="421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A388F05B-57B4-44F7-8F5A-545DFBCC7472}"/>
              </a:ext>
            </a:extLst>
          </p:cNvPr>
          <p:cNvCxnSpPr>
            <a:cxnSpLocks/>
          </p:cNvCxnSpPr>
          <p:nvPr/>
        </p:nvCxnSpPr>
        <p:spPr>
          <a:xfrm flipH="1" flipV="1">
            <a:off x="6946710" y="5167317"/>
            <a:ext cx="495872" cy="40851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8174CC2-9CA6-8C34-15C8-D2BFC1E40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379" y="1484447"/>
            <a:ext cx="7224716" cy="44008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106D507-619D-AAFC-A7CA-FBCA16B001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5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98"/>
    </mc:Choice>
    <mc:Fallback xmlns="">
      <p:transition spd="slow" advTm="8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1D596A8-EBFA-CF50-0660-F129807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Posibles soluciones</a:t>
            </a:r>
            <a:endParaRPr lang="es-AR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2644D6A-11B4-02FA-5AF0-B194EB8F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3515"/>
            <a:ext cx="10515600" cy="4143447"/>
          </a:xfrm>
        </p:spPr>
        <p:txBody>
          <a:bodyPr/>
          <a:lstStyle/>
          <a:p>
            <a:r>
              <a:rPr lang="es-ES" dirty="0"/>
              <a:t>Titular PEEP externa para contrabalancear auto-PEEP (tratar </a:t>
            </a:r>
            <a:r>
              <a:rPr lang="es-ES" dirty="0" err="1"/>
              <a:t>autoPEEP</a:t>
            </a:r>
            <a:r>
              <a:rPr lang="es-ES" dirty="0"/>
              <a:t>).</a:t>
            </a:r>
          </a:p>
          <a:p>
            <a:r>
              <a:rPr lang="es-ES" dirty="0"/>
              <a:t>Disminuir asistencia en PS o FR en PC o VC.</a:t>
            </a:r>
          </a:p>
          <a:p>
            <a:r>
              <a:rPr lang="es-ES" dirty="0"/>
              <a:t>Programar </a:t>
            </a:r>
            <a:r>
              <a:rPr lang="es-ES" dirty="0" err="1"/>
              <a:t>trigger</a:t>
            </a:r>
            <a:r>
              <a:rPr lang="es-ES" dirty="0"/>
              <a:t> </a:t>
            </a:r>
            <a:r>
              <a:rPr lang="es-ES" dirty="0" err="1"/>
              <a:t>sensibe</a:t>
            </a:r>
            <a:r>
              <a:rPr lang="es-ES" dirty="0"/>
              <a:t> (sin provocar </a:t>
            </a:r>
            <a:r>
              <a:rPr lang="es-ES" dirty="0" err="1"/>
              <a:t>auto-disparo</a:t>
            </a:r>
            <a:r>
              <a:rPr lang="es-ES" dirty="0"/>
              <a:t>).</a:t>
            </a:r>
          </a:p>
          <a:p>
            <a:r>
              <a:rPr lang="es-ES" dirty="0"/>
              <a:t>Buscar posible causas (cargas resistivas incrementadas).</a:t>
            </a:r>
          </a:p>
          <a:p>
            <a:r>
              <a:rPr lang="es-ES" dirty="0"/>
              <a:t>Elegir el equipo disponible con respuesta más rápida.</a:t>
            </a:r>
          </a:p>
          <a:p>
            <a:r>
              <a:rPr lang="es-ES" dirty="0"/>
              <a:t>Considerar modos proporcionales.</a:t>
            </a:r>
            <a:endParaRPr lang="es-AR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B23434-50B6-1ADE-C0E5-DD07775A3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64"/>
    </mc:Choice>
    <mc:Fallback xmlns="">
      <p:transition spd="slow" advTm="4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938E6CF-A162-F9FE-64A8-90B0455A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Identificación de Asincronías</a:t>
            </a:r>
            <a:endParaRPr lang="es-AR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DAC9B8-71D1-BC81-8BDB-07EA74E32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s-ES" dirty="0"/>
              <a:t>Inicio asistido por el paciente.</a:t>
            </a:r>
          </a:p>
          <a:p>
            <a:pPr marL="342900" indent="-342900">
              <a:buAutoNum type="arabicPeriod"/>
            </a:pPr>
            <a:r>
              <a:rPr lang="es-ES" dirty="0"/>
              <a:t>Tiempo inspiratorio.</a:t>
            </a:r>
          </a:p>
          <a:p>
            <a:pPr marL="342900" indent="-342900">
              <a:buAutoNum type="arabicPeriod"/>
            </a:pPr>
            <a:r>
              <a:rPr lang="es-ES" dirty="0"/>
              <a:t>Presión de la vía aérea durante soporte parcial.</a:t>
            </a:r>
          </a:p>
          <a:p>
            <a:pPr marL="342900" indent="-342900">
              <a:buAutoNum type="arabicPeriod"/>
            </a:pPr>
            <a:r>
              <a:rPr lang="es-ES" dirty="0"/>
              <a:t>Tiempo espiratorio.</a:t>
            </a:r>
            <a:endParaRPr lang="es-A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27D6EC-7CA5-9B25-946C-68C88D428B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188" y="1060433"/>
            <a:ext cx="6172200" cy="450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4F3855-E141-6F55-A584-309AB309D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25"/>
    </mc:Choice>
    <mc:Fallback xmlns="">
      <p:transition spd="slow" advTm="9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41654-E82F-1DE5-2AA4-91564AF5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8186C6-E0BE-F978-3882-8EFACECCA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La fase de soporte ventilatorio parcial permite la actividad muscular, y previene muchas complicaciones asociadas a la VM.</a:t>
            </a:r>
          </a:p>
          <a:p>
            <a:r>
              <a:rPr lang="es-ES" dirty="0"/>
              <a:t>Sin embargo, requiere un esfuerzo en detectar y corregir la aparición de asincronías.</a:t>
            </a:r>
          </a:p>
          <a:p>
            <a:r>
              <a:rPr lang="es-AR" dirty="0"/>
              <a:t>El ciclado prematuro y el </a:t>
            </a:r>
            <a:r>
              <a:rPr lang="es-AR" dirty="0" err="1"/>
              <a:t>trigger</a:t>
            </a:r>
            <a:r>
              <a:rPr lang="es-AR" dirty="0"/>
              <a:t> reverso pueden duplicar o triplicar el volumen corriente, perdiendo la protección pulmonar incrementando el riesgo de VILI.</a:t>
            </a:r>
          </a:p>
          <a:p>
            <a:r>
              <a:rPr lang="es-AR" dirty="0"/>
              <a:t>En caso de no lograr iniciar otro ciclo, provocarán contracción excéntrica del diafragma.</a:t>
            </a:r>
          </a:p>
          <a:p>
            <a:r>
              <a:rPr lang="es-AR" dirty="0"/>
              <a:t>Los esfuerzos inefectivos son las asincronías más frecuentes en VM. La FR del paciente será superior a la registrada por el respirador, generando trabajo respiratorio no respondido.</a:t>
            </a:r>
          </a:p>
          <a:p>
            <a:r>
              <a:rPr lang="es-AR" dirty="0"/>
              <a:t>La detección y corrección de las asincronías favorece la evolución de los pacientes, permitiendo un WOB adecuado y previniendo VIDD.</a:t>
            </a:r>
          </a:p>
          <a:p>
            <a:endParaRPr lang="es-AR" dirty="0"/>
          </a:p>
          <a:p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0420CB-0A29-B550-639D-F7D08D87F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97"/>
    </mc:Choice>
    <mc:Fallback xmlns="">
      <p:transition spd="slow" advTm="70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B1B61-EEBA-734D-0389-C8BCFADB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Ventilación Mecánica: Etapas</a:t>
            </a:r>
            <a:endParaRPr lang="es-AR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E825C8C-D229-D84B-E073-6CE9A532D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74" y="2590800"/>
            <a:ext cx="3048000" cy="838200"/>
          </a:xfrm>
          <a:prstGeom prst="homePlate">
            <a:avLst>
              <a:gd name="adj" fmla="val 44983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</a:pPr>
            <a:r>
              <a:rPr lang="es-ES_tradnl" altLang="es-AR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Fase de Injuria Aguda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173BAAC-6784-CBB9-F1BE-700E6F86C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74" y="3910012"/>
            <a:ext cx="3048000" cy="838200"/>
          </a:xfrm>
          <a:prstGeom prst="homePlate">
            <a:avLst>
              <a:gd name="adj" fmla="val 42997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</a:pPr>
            <a:r>
              <a:rPr lang="es-ES_tradnl" altLang="es-AR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Fase de Recuperación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BA28009-7155-4A70-5EB9-4E3F34C91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74" y="5229224"/>
            <a:ext cx="3048000" cy="838200"/>
          </a:xfrm>
          <a:prstGeom prst="homePlate">
            <a:avLst>
              <a:gd name="adj" fmla="val 44983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</a:pPr>
            <a:r>
              <a:rPr lang="es-ES_tradnl" altLang="es-AR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Fase de Desconexión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152F46B-5CDC-1C53-9166-2C9D568A1B25}"/>
              </a:ext>
            </a:extLst>
          </p:cNvPr>
          <p:cNvSpPr/>
          <p:nvPr/>
        </p:nvSpPr>
        <p:spPr>
          <a:xfrm>
            <a:off x="4939353" y="2347118"/>
            <a:ext cx="6414447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i="1" u="sng" dirty="0"/>
              <a:t>Prioridad</a:t>
            </a:r>
            <a:r>
              <a:rPr lang="es-ES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Estrategia ventilatoria con mejores resultados para la patología tratada.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Adaptar al paciente a dicha estrategia.</a:t>
            </a:r>
          </a:p>
          <a:p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B8FB672-99BF-7A1A-8BA0-173005954273}"/>
              </a:ext>
            </a:extLst>
          </p:cNvPr>
          <p:cNvSpPr/>
          <p:nvPr/>
        </p:nvSpPr>
        <p:spPr>
          <a:xfrm>
            <a:off x="4939352" y="3666329"/>
            <a:ext cx="6414447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i="1" u="sng" dirty="0"/>
              <a:t>Prioridad</a:t>
            </a:r>
            <a:r>
              <a:rPr lang="es-ES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Limitar las complicaciones de la VM controlada.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Satisfacer las demandas respiratorias con la programación.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031BA05-4894-E0D9-3D1F-40173BFA84E0}"/>
              </a:ext>
            </a:extLst>
          </p:cNvPr>
          <p:cNvSpPr/>
          <p:nvPr/>
        </p:nvSpPr>
        <p:spPr>
          <a:xfrm>
            <a:off x="4939351" y="5121475"/>
            <a:ext cx="6414447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i="1" u="sng" dirty="0"/>
              <a:t>Prioridad</a:t>
            </a:r>
            <a:r>
              <a:rPr lang="es-ES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Identificar al paciente apto para ser liberado.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Utilizar la estrategia de </a:t>
            </a:r>
            <a:r>
              <a:rPr lang="es-ES" dirty="0" err="1"/>
              <a:t>weaning</a:t>
            </a:r>
            <a:r>
              <a:rPr lang="es-ES" dirty="0"/>
              <a:t> más apropiada para cada paciente en particular.</a:t>
            </a:r>
          </a:p>
          <a:p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4EB5DE-A702-8DDF-4715-6DDF0BEBE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6"/>
    </mc:Choice>
    <mc:Fallback xmlns="">
      <p:transition spd="slow" advTm="5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55732-B12F-D337-6843-2BDF2C3CC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Actividades de integración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BAE1A4-7CFA-909E-FDED-99A008CD9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Identificar y registrar (con foto) una asincronía por </a:t>
            </a:r>
            <a:r>
              <a:rPr lang="es-ES" dirty="0" err="1"/>
              <a:t>trigger</a:t>
            </a:r>
            <a:r>
              <a:rPr lang="es-ES" dirty="0"/>
              <a:t> reverso en el respirador de su unidad.</a:t>
            </a:r>
          </a:p>
          <a:p>
            <a:r>
              <a:rPr lang="es-ES" dirty="0"/>
              <a:t>Identificar y registrar (con foto) una asincronía por </a:t>
            </a:r>
            <a:r>
              <a:rPr lang="es-ES" dirty="0" err="1"/>
              <a:t>cilco</a:t>
            </a:r>
            <a:r>
              <a:rPr lang="es-ES" dirty="0"/>
              <a:t> corto en el respirador de su unidad.</a:t>
            </a:r>
          </a:p>
          <a:p>
            <a:r>
              <a:rPr lang="es-ES" dirty="0"/>
              <a:t>Identificar y registrar (con foto) una asincronía por esfuerzo inefectivo en el respirador de su unidad.</a:t>
            </a:r>
          </a:p>
          <a:p>
            <a:endParaRPr lang="es-ES" dirty="0"/>
          </a:p>
          <a:p>
            <a:r>
              <a:rPr lang="es-ES" dirty="0"/>
              <a:t>Compartir sus registros en el foro del módulo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DCDED4-1CE0-368F-3CAD-151B3B071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9"/>
    </mc:Choice>
    <mc:Fallback xmlns="">
      <p:transition spd="slow" advTm="32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32D34-AB80-2B81-F00D-3BC7FBF3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71DCA9-3C75-D979-5A8F-BB4CE7DFA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Factores a determinar ante una asincronía</a:t>
            </a:r>
            <a:endParaRPr lang="es-A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F945A7-98A9-B7DA-08F4-219597BFF5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Momento de la observación.</a:t>
            </a:r>
          </a:p>
          <a:p>
            <a:r>
              <a:rPr lang="es-ES" dirty="0"/>
              <a:t>Duración de la observación.</a:t>
            </a:r>
          </a:p>
          <a:p>
            <a:r>
              <a:rPr lang="es-AR" dirty="0"/>
              <a:t>Método de detección: </a:t>
            </a:r>
            <a:r>
              <a:rPr lang="es-AR" dirty="0" err="1"/>
              <a:t>Pesof</a:t>
            </a:r>
            <a:r>
              <a:rPr lang="es-AR" dirty="0"/>
              <a:t>/</a:t>
            </a:r>
            <a:r>
              <a:rPr lang="es-AR" dirty="0" err="1"/>
              <a:t>Edi</a:t>
            </a:r>
            <a:r>
              <a:rPr lang="es-AR" dirty="0"/>
              <a:t>/</a:t>
            </a:r>
            <a:r>
              <a:rPr lang="es-AR" dirty="0" err="1"/>
              <a:t>graficos</a:t>
            </a:r>
            <a:r>
              <a:rPr lang="es-AR" dirty="0"/>
              <a:t>.</a:t>
            </a:r>
          </a:p>
          <a:p>
            <a:r>
              <a:rPr lang="es-AR" dirty="0"/>
              <a:t>Tipo de asincronía.</a:t>
            </a:r>
          </a:p>
          <a:p>
            <a:r>
              <a:rPr lang="es-AR" dirty="0"/>
              <a:t>Población de pacientes.</a:t>
            </a:r>
          </a:p>
          <a:p>
            <a:r>
              <a:rPr lang="es-AR" dirty="0"/>
              <a:t>Tipo de VM: modo ventilatorio, tipo de </a:t>
            </a:r>
            <a:r>
              <a:rPr lang="es-AR" dirty="0" err="1"/>
              <a:t>trigger</a:t>
            </a:r>
            <a:r>
              <a:rPr lang="es-AR" dirty="0"/>
              <a:t> y ciclado, soporte.</a:t>
            </a:r>
          </a:p>
          <a:p>
            <a:r>
              <a:rPr lang="es-AR" dirty="0"/>
              <a:t>Factores adicionales: sedación.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05669-B91C-6E4F-4991-27A7D82BC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Efectos adversos de la asincronía sobre los desenlaces</a:t>
            </a:r>
            <a:endParaRPr lang="es-AR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EA813AF-7345-399D-4988-832BC75782A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Lesión ultraestructural de los músculos respiratorios.</a:t>
            </a:r>
          </a:p>
          <a:p>
            <a:r>
              <a:rPr lang="es-AR" dirty="0"/>
              <a:t>Afección de la mecánica (</a:t>
            </a:r>
            <a:r>
              <a:rPr lang="es-AR" dirty="0" err="1"/>
              <a:t>autoPEEP</a:t>
            </a:r>
            <a:r>
              <a:rPr lang="es-AR" dirty="0"/>
              <a:t>).</a:t>
            </a:r>
          </a:p>
          <a:p>
            <a:r>
              <a:rPr lang="es-AR" dirty="0"/>
              <a:t>Alteración del intercambio gaseoso.</a:t>
            </a:r>
          </a:p>
          <a:p>
            <a:r>
              <a:rPr lang="es-AR" dirty="0"/>
              <a:t>Trabajo respiratorio innecesario.</a:t>
            </a:r>
          </a:p>
          <a:p>
            <a:r>
              <a:rPr lang="es-AR" dirty="0"/>
              <a:t>Confunde ventilación protectora (air-</a:t>
            </a:r>
            <a:r>
              <a:rPr lang="es-AR" dirty="0" err="1"/>
              <a:t>stacking</a:t>
            </a:r>
            <a:r>
              <a:rPr lang="es-AR" dirty="0"/>
              <a:t>).</a:t>
            </a:r>
          </a:p>
          <a:p>
            <a:r>
              <a:rPr lang="es-AR" dirty="0"/>
              <a:t>Alteración del sueño.</a:t>
            </a:r>
          </a:p>
          <a:p>
            <a:r>
              <a:rPr lang="es-AR" dirty="0" err="1"/>
              <a:t>Disconfort</a:t>
            </a:r>
            <a:r>
              <a:rPr lang="es-AR" dirty="0"/>
              <a:t> y disnea (aumento de sedación).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5BFD5D-5AD9-9AA2-C4E2-BC1BF1BFD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62"/>
    </mc:Choice>
    <mc:Fallback xmlns="">
      <p:transition spd="slow" advTm="9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3019768-DEE3-2FF6-0765-9600763D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Asincronías: Implicaciones Clínicas</a:t>
            </a:r>
            <a:endParaRPr lang="es-AR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D96E1C3-2937-E3C0-7B4D-F4E2EF592726}"/>
              </a:ext>
            </a:extLst>
          </p:cNvPr>
          <p:cNvSpPr/>
          <p:nvPr/>
        </p:nvSpPr>
        <p:spPr>
          <a:xfrm>
            <a:off x="4390030" y="3460526"/>
            <a:ext cx="3411940" cy="11600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Asincronía</a:t>
            </a:r>
            <a:endParaRPr lang="es-AR" sz="4000" b="1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2C1934C-F889-002F-B10F-1A286864E784}"/>
              </a:ext>
            </a:extLst>
          </p:cNvPr>
          <p:cNvSpPr/>
          <p:nvPr/>
        </p:nvSpPr>
        <p:spPr>
          <a:xfrm>
            <a:off x="7221942" y="2268940"/>
            <a:ext cx="3411940" cy="1160060"/>
          </a:xfrm>
          <a:prstGeom prst="ellipse">
            <a:avLst/>
          </a:prstGeom>
          <a:solidFill>
            <a:srgbClr val="41D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i="1" dirty="0" err="1"/>
              <a:t>Weaning</a:t>
            </a:r>
            <a:r>
              <a:rPr lang="es-ES" sz="2400" i="1" dirty="0"/>
              <a:t> dificultoso y prolongado</a:t>
            </a:r>
            <a:endParaRPr lang="es-AR" sz="2400" i="1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E0F322A-71F5-E010-1770-9F28207F8C0A}"/>
              </a:ext>
            </a:extLst>
          </p:cNvPr>
          <p:cNvSpPr/>
          <p:nvPr/>
        </p:nvSpPr>
        <p:spPr>
          <a:xfrm>
            <a:off x="8340973" y="4007252"/>
            <a:ext cx="3411940" cy="1160060"/>
          </a:xfrm>
          <a:prstGeom prst="ellipse">
            <a:avLst/>
          </a:prstGeom>
          <a:solidFill>
            <a:srgbClr val="41D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i="1" dirty="0"/>
              <a:t>Alteraciones neuropsicológicas</a:t>
            </a:r>
            <a:endParaRPr lang="es-AR" sz="2400" i="1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BFAE753-3A40-C2AB-E056-725869DD0184}"/>
              </a:ext>
            </a:extLst>
          </p:cNvPr>
          <p:cNvSpPr/>
          <p:nvPr/>
        </p:nvSpPr>
        <p:spPr>
          <a:xfrm>
            <a:off x="4390030" y="5167312"/>
            <a:ext cx="3411940" cy="1160060"/>
          </a:xfrm>
          <a:prstGeom prst="ellipse">
            <a:avLst/>
          </a:prstGeom>
          <a:solidFill>
            <a:srgbClr val="41D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i="1" dirty="0"/>
              <a:t>Disnea</a:t>
            </a:r>
            <a:endParaRPr lang="es-AR" sz="2400" i="1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481BE52-25BC-1C3C-7664-B8D708E08B83}"/>
              </a:ext>
            </a:extLst>
          </p:cNvPr>
          <p:cNvSpPr/>
          <p:nvPr/>
        </p:nvSpPr>
        <p:spPr>
          <a:xfrm>
            <a:off x="439087" y="4235188"/>
            <a:ext cx="3411940" cy="1160060"/>
          </a:xfrm>
          <a:prstGeom prst="ellipse">
            <a:avLst/>
          </a:prstGeom>
          <a:solidFill>
            <a:srgbClr val="41D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i="1" dirty="0"/>
              <a:t>Disrupción del sueño</a:t>
            </a:r>
            <a:endParaRPr lang="es-AR" sz="2400" i="1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C5CD7BA-313A-5F53-E3F4-FA063B088477}"/>
              </a:ext>
            </a:extLst>
          </p:cNvPr>
          <p:cNvSpPr/>
          <p:nvPr/>
        </p:nvSpPr>
        <p:spPr>
          <a:xfrm>
            <a:off x="1558120" y="2237415"/>
            <a:ext cx="3411940" cy="1160060"/>
          </a:xfrm>
          <a:prstGeom prst="ellipse">
            <a:avLst/>
          </a:prstGeom>
          <a:solidFill>
            <a:srgbClr val="41D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i="1" dirty="0"/>
              <a:t>Disfunción diafragmática (VIDD)</a:t>
            </a:r>
            <a:endParaRPr lang="es-AR" sz="2400" i="1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C584C227-00BF-BD2E-9873-EC0EC02BAACF}"/>
              </a:ext>
            </a:extLst>
          </p:cNvPr>
          <p:cNvCxnSpPr>
            <a:cxnSpLocks/>
          </p:cNvCxnSpPr>
          <p:nvPr/>
        </p:nvCxnSpPr>
        <p:spPr>
          <a:xfrm flipH="1" flipV="1">
            <a:off x="4858603" y="3234519"/>
            <a:ext cx="259307" cy="35484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F289450C-9B9E-A188-EC79-C33876696C93}"/>
              </a:ext>
            </a:extLst>
          </p:cNvPr>
          <p:cNvCxnSpPr>
            <a:cxnSpLocks/>
          </p:cNvCxnSpPr>
          <p:nvPr/>
        </p:nvCxnSpPr>
        <p:spPr>
          <a:xfrm flipV="1">
            <a:off x="6874514" y="3153690"/>
            <a:ext cx="399155" cy="38766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5158C51B-6A0B-C45E-8F36-A6F4E11569F1}"/>
              </a:ext>
            </a:extLst>
          </p:cNvPr>
          <p:cNvCxnSpPr>
            <a:cxnSpLocks/>
          </p:cNvCxnSpPr>
          <p:nvPr/>
        </p:nvCxnSpPr>
        <p:spPr>
          <a:xfrm flipH="1">
            <a:off x="4015602" y="4367284"/>
            <a:ext cx="556398" cy="2533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7805DFA-AD45-B588-5063-3A895B377538}"/>
              </a:ext>
            </a:extLst>
          </p:cNvPr>
          <p:cNvCxnSpPr>
            <a:cxnSpLocks/>
          </p:cNvCxnSpPr>
          <p:nvPr/>
        </p:nvCxnSpPr>
        <p:spPr>
          <a:xfrm>
            <a:off x="6057331" y="4493935"/>
            <a:ext cx="0" cy="4334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9F339276-65A5-0752-D019-142206236B7D}"/>
              </a:ext>
            </a:extLst>
          </p:cNvPr>
          <p:cNvCxnSpPr>
            <a:cxnSpLocks/>
          </p:cNvCxnSpPr>
          <p:nvPr/>
        </p:nvCxnSpPr>
        <p:spPr>
          <a:xfrm>
            <a:off x="7658668" y="4298155"/>
            <a:ext cx="517730" cy="1957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2492B4-F57F-4611-BE06-2361FC75D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2"/>
    </mc:Choice>
    <mc:Fallback xmlns="">
      <p:transition spd="slow" advTm="2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8D30E-7C00-8FE3-FEB1-AFA534E9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 en pacientes con SDRA</a:t>
            </a:r>
            <a:br>
              <a:rPr lang="es-ES" dirty="0"/>
            </a:br>
            <a:r>
              <a:rPr lang="es-ES" i="1" dirty="0"/>
              <a:t>Durante la Inspiración</a:t>
            </a:r>
            <a:endParaRPr lang="es-AR" i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8CD10C2-4015-0019-7358-33955F356199}"/>
              </a:ext>
            </a:extLst>
          </p:cNvPr>
          <p:cNvSpPr/>
          <p:nvPr/>
        </p:nvSpPr>
        <p:spPr>
          <a:xfrm>
            <a:off x="177421" y="2183642"/>
            <a:ext cx="2456599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Asincronía</a:t>
            </a:r>
            <a:endParaRPr lang="es-AR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BFD3589-4252-98E7-6351-CE957FF0D97B}"/>
              </a:ext>
            </a:extLst>
          </p:cNvPr>
          <p:cNvSpPr/>
          <p:nvPr/>
        </p:nvSpPr>
        <p:spPr>
          <a:xfrm>
            <a:off x="2634020" y="2183642"/>
            <a:ext cx="300250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Descripción</a:t>
            </a:r>
            <a:endParaRPr lang="es-AR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8983A73-1BDD-7264-7A20-6E0926AC85A6}"/>
              </a:ext>
            </a:extLst>
          </p:cNvPr>
          <p:cNvSpPr/>
          <p:nvPr/>
        </p:nvSpPr>
        <p:spPr>
          <a:xfrm>
            <a:off x="5636525" y="2183642"/>
            <a:ext cx="3343700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Mecanismo</a:t>
            </a:r>
            <a:endParaRPr lang="es-AR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B1FF00-793D-27C8-A3E1-2772AAABC26D}"/>
              </a:ext>
            </a:extLst>
          </p:cNvPr>
          <p:cNvSpPr/>
          <p:nvPr/>
        </p:nvSpPr>
        <p:spPr>
          <a:xfrm>
            <a:off x="8980225" y="2183642"/>
            <a:ext cx="288195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Riesgo</a:t>
            </a:r>
            <a:endParaRPr lang="es-AR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7885CAA-7703-EC15-182F-7A56CF87368E}"/>
              </a:ext>
            </a:extLst>
          </p:cNvPr>
          <p:cNvSpPr/>
          <p:nvPr/>
        </p:nvSpPr>
        <p:spPr>
          <a:xfrm>
            <a:off x="177421" y="2676596"/>
            <a:ext cx="2456599" cy="7524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Asincronía de Flujo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05C9CED-FA85-E7F8-85C2-7BB148C96AAA}"/>
              </a:ext>
            </a:extLst>
          </p:cNvPr>
          <p:cNvSpPr/>
          <p:nvPr/>
        </p:nvSpPr>
        <p:spPr>
          <a:xfrm>
            <a:off x="2634020" y="2678231"/>
            <a:ext cx="3002505" cy="7660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El flujo no alcanza la demanda del paciente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F1753D0-513F-94A1-ABD6-E81620871F6B}"/>
              </a:ext>
            </a:extLst>
          </p:cNvPr>
          <p:cNvSpPr/>
          <p:nvPr/>
        </p:nvSpPr>
        <p:spPr>
          <a:xfrm>
            <a:off x="177421" y="3429000"/>
            <a:ext cx="2456599" cy="7524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Ciclos cortos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EDF821-4A4A-9430-C2BF-2C18FD0E9F19}"/>
              </a:ext>
            </a:extLst>
          </p:cNvPr>
          <p:cNvSpPr/>
          <p:nvPr/>
        </p:nvSpPr>
        <p:spPr>
          <a:xfrm>
            <a:off x="5636525" y="2664582"/>
            <a:ext cx="3343700" cy="7797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Flujo inspiratorio insuficiente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Impulso respiratorio elevado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146BB0-566F-7492-CCE7-5873E0E9F4DE}"/>
              </a:ext>
            </a:extLst>
          </p:cNvPr>
          <p:cNvSpPr/>
          <p:nvPr/>
        </p:nvSpPr>
        <p:spPr>
          <a:xfrm>
            <a:off x="8980225" y="2676596"/>
            <a:ext cx="2881955" cy="767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Disnea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Aumento del WOB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9224431-95D5-C763-1878-7B4AE13256ED}"/>
              </a:ext>
            </a:extLst>
          </p:cNvPr>
          <p:cNvSpPr/>
          <p:nvPr/>
        </p:nvSpPr>
        <p:spPr>
          <a:xfrm>
            <a:off x="2634020" y="3457932"/>
            <a:ext cx="3002505" cy="721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Continúa el esfuerzo luego del ciclado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A45F02D-3A98-1266-A390-65E22CE20BF5}"/>
              </a:ext>
            </a:extLst>
          </p:cNvPr>
          <p:cNvSpPr/>
          <p:nvPr/>
        </p:nvSpPr>
        <p:spPr>
          <a:xfrm>
            <a:off x="5636525" y="3444283"/>
            <a:ext cx="3343700" cy="721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Tiempo inspiratorio </a:t>
            </a:r>
            <a:r>
              <a:rPr lang="es-ES" i="1" dirty="0" err="1">
                <a:solidFill>
                  <a:schemeClr val="tx1"/>
                </a:solidFill>
              </a:rPr>
              <a:t>insufic</a:t>
            </a:r>
            <a:r>
              <a:rPr lang="es-ES" i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Impulso respiratorio elevado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0468175-1CD0-2BE2-4F7F-AE8F478C1694}"/>
              </a:ext>
            </a:extLst>
          </p:cNvPr>
          <p:cNvSpPr/>
          <p:nvPr/>
        </p:nvSpPr>
        <p:spPr>
          <a:xfrm>
            <a:off x="8980225" y="3456438"/>
            <a:ext cx="2881955" cy="7096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Contracción excéntrica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Doble disparo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0A18A30-85C2-1E5E-1EF2-CAA6BD74F2EB}"/>
              </a:ext>
            </a:extLst>
          </p:cNvPr>
          <p:cNvSpPr/>
          <p:nvPr/>
        </p:nvSpPr>
        <p:spPr>
          <a:xfrm>
            <a:off x="177420" y="4193418"/>
            <a:ext cx="2456599" cy="10200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Insuflación prolongada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9B9DF72-DB2A-FBD3-F790-266A2B359460}"/>
              </a:ext>
            </a:extLst>
          </p:cNvPr>
          <p:cNvSpPr/>
          <p:nvPr/>
        </p:nvSpPr>
        <p:spPr>
          <a:xfrm>
            <a:off x="2634019" y="4195053"/>
            <a:ext cx="3002505" cy="10183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Continúa la insuflación luego de finalizar el esfuerzo inspiratorio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31C8450-85E7-D85D-66B3-04B095530CD4}"/>
              </a:ext>
            </a:extLst>
          </p:cNvPr>
          <p:cNvSpPr/>
          <p:nvPr/>
        </p:nvSpPr>
        <p:spPr>
          <a:xfrm>
            <a:off x="5636524" y="4179769"/>
            <a:ext cx="3343700" cy="10336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Ciclado inadecuado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Atrapamiento aéreo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01CA82-1807-17D2-6804-6FC727D438C1}"/>
              </a:ext>
            </a:extLst>
          </p:cNvPr>
          <p:cNvSpPr/>
          <p:nvPr/>
        </p:nvSpPr>
        <p:spPr>
          <a:xfrm>
            <a:off x="8980224" y="4179768"/>
            <a:ext cx="2881955" cy="10336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Acorta Te (atrapamiento)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Disnea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ABEC6B7-8482-6C5E-DAC1-5515A6D4AA7F}"/>
              </a:ext>
            </a:extLst>
          </p:cNvPr>
          <p:cNvSpPr/>
          <p:nvPr/>
        </p:nvSpPr>
        <p:spPr>
          <a:xfrm>
            <a:off x="177420" y="5220554"/>
            <a:ext cx="2456599" cy="10005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err="1">
                <a:solidFill>
                  <a:schemeClr val="tx1"/>
                </a:solidFill>
              </a:rPr>
              <a:t>Trigger</a:t>
            </a:r>
            <a:r>
              <a:rPr lang="es-ES" b="1" dirty="0">
                <a:solidFill>
                  <a:schemeClr val="tx1"/>
                </a:solidFill>
              </a:rPr>
              <a:t> reverso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4E7E19E-A776-0ADC-8952-479C146FF14F}"/>
              </a:ext>
            </a:extLst>
          </p:cNvPr>
          <p:cNvSpPr/>
          <p:nvPr/>
        </p:nvSpPr>
        <p:spPr>
          <a:xfrm>
            <a:off x="2634019" y="5202678"/>
            <a:ext cx="3002505" cy="10183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Contracción muscular provocada por insuflación mecánica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CEE462C-98B5-9F33-633B-FA1A694CB7A6}"/>
              </a:ext>
            </a:extLst>
          </p:cNvPr>
          <p:cNvSpPr/>
          <p:nvPr/>
        </p:nvSpPr>
        <p:spPr>
          <a:xfrm>
            <a:off x="5636524" y="5203973"/>
            <a:ext cx="3343700" cy="10194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Mecanismo reflejo en paciente sedado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Fenómeno de arrastre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2065640-C67B-8438-D4E9-FC99CBFC84ED}"/>
              </a:ext>
            </a:extLst>
          </p:cNvPr>
          <p:cNvSpPr/>
          <p:nvPr/>
        </p:nvSpPr>
        <p:spPr>
          <a:xfrm>
            <a:off x="8980224" y="5220554"/>
            <a:ext cx="2881955" cy="10005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Pérdida de VM Protectora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Contracción excéntrica</a:t>
            </a:r>
            <a:endParaRPr lang="es-AR" i="1" dirty="0">
              <a:solidFill>
                <a:schemeClr val="tx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51D43E4C-F917-AAFE-7DBE-28B7EF6E7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72" y="6492875"/>
            <a:ext cx="2933552" cy="133264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47B53EC-F327-698A-6291-2BCB6EF752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9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3"/>
    </mc:Choice>
    <mc:Fallback xmlns="">
      <p:transition spd="slow" advTm="46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82E439-BAAB-3B4B-85E9-8B4C13E74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380" y="1835798"/>
            <a:ext cx="4120219" cy="44616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8EBA23-AEBB-6CCE-2230-96175F7CC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702" y="1835798"/>
            <a:ext cx="3802771" cy="44616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654D5C-F8BA-2358-2980-327ACD6B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de Ciclado: Ciclo corto / Ciclado prematuro</a:t>
            </a:r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3B84491-0402-66B2-1682-3DFB91B21D7B}"/>
              </a:ext>
            </a:extLst>
          </p:cNvPr>
          <p:cNvSpPr/>
          <p:nvPr/>
        </p:nvSpPr>
        <p:spPr>
          <a:xfrm>
            <a:off x="5456463" y="2429302"/>
            <a:ext cx="1978926" cy="116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Incremento de volumen (2 ciclos) en PC</a:t>
            </a:r>
            <a:endParaRPr lang="es-AR" sz="2400" dirty="0"/>
          </a:p>
        </p:txBody>
      </p:sp>
      <p:sp>
        <p:nvSpPr>
          <p:cNvPr id="4" name="Flecha: hacia la izquierda 3">
            <a:extLst>
              <a:ext uri="{FF2B5EF4-FFF2-40B4-BE49-F238E27FC236}">
                <a16:creationId xmlns:a16="http://schemas.microsoft.com/office/drawing/2014/main" id="{608AF60E-857C-02A3-BCDD-F4B24375CCC0}"/>
              </a:ext>
            </a:extLst>
          </p:cNvPr>
          <p:cNvSpPr/>
          <p:nvPr/>
        </p:nvSpPr>
        <p:spPr>
          <a:xfrm>
            <a:off x="4913198" y="2681218"/>
            <a:ext cx="641445" cy="65622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7F63071-BD46-2D10-5446-515D50C11CC6}"/>
              </a:ext>
            </a:extLst>
          </p:cNvPr>
          <p:cNvSpPr/>
          <p:nvPr/>
        </p:nvSpPr>
        <p:spPr>
          <a:xfrm>
            <a:off x="5509348" y="5026288"/>
            <a:ext cx="1873156" cy="116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Caída de la </a:t>
            </a:r>
            <a:r>
              <a:rPr lang="es-ES" sz="2400" dirty="0" err="1"/>
              <a:t>Paw</a:t>
            </a:r>
            <a:r>
              <a:rPr lang="es-ES" sz="2400" dirty="0"/>
              <a:t> con air </a:t>
            </a:r>
            <a:r>
              <a:rPr lang="es-ES" sz="2400" dirty="0" err="1"/>
              <a:t>stacking</a:t>
            </a:r>
            <a:r>
              <a:rPr lang="es-ES" sz="2400" dirty="0"/>
              <a:t> (2 ciclos) en VC</a:t>
            </a:r>
            <a:endParaRPr lang="es-AR" sz="2400" dirty="0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D4D98A6E-6AB8-508E-9182-A2E89979250D}"/>
              </a:ext>
            </a:extLst>
          </p:cNvPr>
          <p:cNvSpPr/>
          <p:nvPr/>
        </p:nvSpPr>
        <p:spPr>
          <a:xfrm>
            <a:off x="7264019" y="5278771"/>
            <a:ext cx="815454" cy="6550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7474380-0B5B-6176-4B3B-DAB932E7F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16"/>
    </mc:Choice>
    <mc:Fallback xmlns="">
      <p:transition spd="slow" advTm="10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BCE59-C9F4-F3C2-DEF2-4484E142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Intervenciones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F76E33-8D32-E0CC-2286-DAACA7C70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Intentar coordinar la programación del Ti con Ti neural del paciente (VC o PC-CMV).</a:t>
            </a:r>
          </a:p>
          <a:p>
            <a:r>
              <a:rPr lang="es-AR" dirty="0"/>
              <a:t>Modificar flujo inspiratorio para coincidir Ti con Ti neural del paciente (VC-CMV).</a:t>
            </a:r>
          </a:p>
          <a:p>
            <a:r>
              <a:rPr lang="es-AR" dirty="0"/>
              <a:t>Ante Ti neural muy variable, PS permite variabilidad en Ti (ajustar sensibilidad espiratoria).</a:t>
            </a:r>
          </a:p>
          <a:p>
            <a:r>
              <a:rPr lang="es-AR" dirty="0"/>
              <a:t>Intentar modos proporcionales.</a:t>
            </a:r>
          </a:p>
          <a:p>
            <a:r>
              <a:rPr lang="es-AR" dirty="0"/>
              <a:t>Considerar BNM ante riesgo de VILI en SDRA (cuando el </a:t>
            </a:r>
            <a:r>
              <a:rPr lang="es-AR" dirty="0" err="1"/>
              <a:t>Vt</a:t>
            </a:r>
            <a:r>
              <a:rPr lang="es-AR" dirty="0"/>
              <a:t> &gt; 8 ml/k).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83501C-CAC2-F17B-4D4F-C6ACA5A17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05"/>
    </mc:Choice>
    <mc:Fallback xmlns="">
      <p:transition spd="slow" advTm="7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8D30E-7C00-8FE3-FEB1-AFA534E9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 en pacientes con SDRA</a:t>
            </a:r>
            <a:br>
              <a:rPr lang="es-ES" dirty="0"/>
            </a:br>
            <a:r>
              <a:rPr lang="es-ES" i="1" dirty="0"/>
              <a:t>Durante la Inspiración</a:t>
            </a:r>
            <a:endParaRPr lang="es-AR" i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8CD10C2-4015-0019-7358-33955F356199}"/>
              </a:ext>
            </a:extLst>
          </p:cNvPr>
          <p:cNvSpPr/>
          <p:nvPr/>
        </p:nvSpPr>
        <p:spPr>
          <a:xfrm>
            <a:off x="177421" y="2183642"/>
            <a:ext cx="2456599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Asincronía</a:t>
            </a:r>
            <a:endParaRPr lang="es-AR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BFD3589-4252-98E7-6351-CE957FF0D97B}"/>
              </a:ext>
            </a:extLst>
          </p:cNvPr>
          <p:cNvSpPr/>
          <p:nvPr/>
        </p:nvSpPr>
        <p:spPr>
          <a:xfrm>
            <a:off x="2634020" y="2183642"/>
            <a:ext cx="300250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Descripción</a:t>
            </a:r>
            <a:endParaRPr lang="es-AR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8983A73-1BDD-7264-7A20-6E0926AC85A6}"/>
              </a:ext>
            </a:extLst>
          </p:cNvPr>
          <p:cNvSpPr/>
          <p:nvPr/>
        </p:nvSpPr>
        <p:spPr>
          <a:xfrm>
            <a:off x="5636525" y="2183642"/>
            <a:ext cx="3343700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Mecanismo</a:t>
            </a:r>
            <a:endParaRPr lang="es-AR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B1FF00-793D-27C8-A3E1-2772AAABC26D}"/>
              </a:ext>
            </a:extLst>
          </p:cNvPr>
          <p:cNvSpPr/>
          <p:nvPr/>
        </p:nvSpPr>
        <p:spPr>
          <a:xfrm>
            <a:off x="8980225" y="2183642"/>
            <a:ext cx="288195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Riesgo</a:t>
            </a:r>
            <a:endParaRPr lang="es-AR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7885CAA-7703-EC15-182F-7A56CF87368E}"/>
              </a:ext>
            </a:extLst>
          </p:cNvPr>
          <p:cNvSpPr/>
          <p:nvPr/>
        </p:nvSpPr>
        <p:spPr>
          <a:xfrm>
            <a:off x="177421" y="2676596"/>
            <a:ext cx="2456599" cy="7524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Asincronía de Flujo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05C9CED-FA85-E7F8-85C2-7BB148C96AAA}"/>
              </a:ext>
            </a:extLst>
          </p:cNvPr>
          <p:cNvSpPr/>
          <p:nvPr/>
        </p:nvSpPr>
        <p:spPr>
          <a:xfrm>
            <a:off x="2634020" y="2678231"/>
            <a:ext cx="3002505" cy="7660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El flujo no alcanza la demanda del paciente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F1753D0-513F-94A1-ABD6-E81620871F6B}"/>
              </a:ext>
            </a:extLst>
          </p:cNvPr>
          <p:cNvSpPr/>
          <p:nvPr/>
        </p:nvSpPr>
        <p:spPr>
          <a:xfrm>
            <a:off x="177421" y="3429000"/>
            <a:ext cx="2456599" cy="7524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Ciclos cortos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EDF821-4A4A-9430-C2BF-2C18FD0E9F19}"/>
              </a:ext>
            </a:extLst>
          </p:cNvPr>
          <p:cNvSpPr/>
          <p:nvPr/>
        </p:nvSpPr>
        <p:spPr>
          <a:xfrm>
            <a:off x="5636525" y="2664582"/>
            <a:ext cx="3343700" cy="7797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Flujo inspiratorio insuficiente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Impulso respiratorio elevado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146BB0-566F-7492-CCE7-5873E0E9F4DE}"/>
              </a:ext>
            </a:extLst>
          </p:cNvPr>
          <p:cNvSpPr/>
          <p:nvPr/>
        </p:nvSpPr>
        <p:spPr>
          <a:xfrm>
            <a:off x="8980225" y="2676596"/>
            <a:ext cx="2881955" cy="767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Disnea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Aumento del WOB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9224431-95D5-C763-1878-7B4AE13256ED}"/>
              </a:ext>
            </a:extLst>
          </p:cNvPr>
          <p:cNvSpPr/>
          <p:nvPr/>
        </p:nvSpPr>
        <p:spPr>
          <a:xfrm>
            <a:off x="2634020" y="3457932"/>
            <a:ext cx="3002505" cy="721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Continúa el esfuerzo luego del ciclado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A45F02D-3A98-1266-A390-65E22CE20BF5}"/>
              </a:ext>
            </a:extLst>
          </p:cNvPr>
          <p:cNvSpPr/>
          <p:nvPr/>
        </p:nvSpPr>
        <p:spPr>
          <a:xfrm>
            <a:off x="5636525" y="3444283"/>
            <a:ext cx="3343700" cy="721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Tiempo inspiratorio </a:t>
            </a:r>
            <a:r>
              <a:rPr lang="es-ES" i="1" dirty="0" err="1">
                <a:solidFill>
                  <a:schemeClr val="tx1"/>
                </a:solidFill>
              </a:rPr>
              <a:t>insufic</a:t>
            </a:r>
            <a:r>
              <a:rPr lang="es-ES" i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Impulso respiratorio elevado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0468175-1CD0-2BE2-4F7F-AE8F478C1694}"/>
              </a:ext>
            </a:extLst>
          </p:cNvPr>
          <p:cNvSpPr/>
          <p:nvPr/>
        </p:nvSpPr>
        <p:spPr>
          <a:xfrm>
            <a:off x="8980225" y="3456438"/>
            <a:ext cx="2881955" cy="7096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Contracción excéntrica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Doble disparo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0A18A30-85C2-1E5E-1EF2-CAA6BD74F2EB}"/>
              </a:ext>
            </a:extLst>
          </p:cNvPr>
          <p:cNvSpPr/>
          <p:nvPr/>
        </p:nvSpPr>
        <p:spPr>
          <a:xfrm>
            <a:off x="177420" y="4193418"/>
            <a:ext cx="2456599" cy="10200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Insuflación prolongada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9B9DF72-DB2A-FBD3-F790-266A2B359460}"/>
              </a:ext>
            </a:extLst>
          </p:cNvPr>
          <p:cNvSpPr/>
          <p:nvPr/>
        </p:nvSpPr>
        <p:spPr>
          <a:xfrm>
            <a:off x="2634019" y="4195053"/>
            <a:ext cx="3002505" cy="10183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Continúa la insuflación luego de finalizar el esfuerzo inspiratorio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31C8450-85E7-D85D-66B3-04B095530CD4}"/>
              </a:ext>
            </a:extLst>
          </p:cNvPr>
          <p:cNvSpPr/>
          <p:nvPr/>
        </p:nvSpPr>
        <p:spPr>
          <a:xfrm>
            <a:off x="5636524" y="4179769"/>
            <a:ext cx="3343700" cy="10336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Ciclado inadecuado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Atrapamiento aéreo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01CA82-1807-17D2-6804-6FC727D438C1}"/>
              </a:ext>
            </a:extLst>
          </p:cNvPr>
          <p:cNvSpPr/>
          <p:nvPr/>
        </p:nvSpPr>
        <p:spPr>
          <a:xfrm>
            <a:off x="8980224" y="4179768"/>
            <a:ext cx="2881955" cy="10336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Acorta Te (atrapamiento)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Disnea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ABEC6B7-8482-6C5E-DAC1-5515A6D4AA7F}"/>
              </a:ext>
            </a:extLst>
          </p:cNvPr>
          <p:cNvSpPr/>
          <p:nvPr/>
        </p:nvSpPr>
        <p:spPr>
          <a:xfrm>
            <a:off x="177420" y="5220554"/>
            <a:ext cx="2456599" cy="10005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err="1">
                <a:solidFill>
                  <a:schemeClr val="tx1"/>
                </a:solidFill>
              </a:rPr>
              <a:t>Trigger</a:t>
            </a:r>
            <a:r>
              <a:rPr lang="es-ES" b="1" dirty="0">
                <a:solidFill>
                  <a:schemeClr val="tx1"/>
                </a:solidFill>
              </a:rPr>
              <a:t> reverso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4E7E19E-A776-0ADC-8952-479C146FF14F}"/>
              </a:ext>
            </a:extLst>
          </p:cNvPr>
          <p:cNvSpPr/>
          <p:nvPr/>
        </p:nvSpPr>
        <p:spPr>
          <a:xfrm>
            <a:off x="2634019" y="5202678"/>
            <a:ext cx="3002505" cy="10183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Contracción muscular provocada por insuflación mecánica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CEE462C-98B5-9F33-633B-FA1A694CB7A6}"/>
              </a:ext>
            </a:extLst>
          </p:cNvPr>
          <p:cNvSpPr/>
          <p:nvPr/>
        </p:nvSpPr>
        <p:spPr>
          <a:xfrm>
            <a:off x="5636524" y="5203973"/>
            <a:ext cx="3343700" cy="10194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Mecanismo reflejo en paciente sedado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Fenómeno de arrastre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2065640-C67B-8438-D4E9-FC99CBFC84ED}"/>
              </a:ext>
            </a:extLst>
          </p:cNvPr>
          <p:cNvSpPr/>
          <p:nvPr/>
        </p:nvSpPr>
        <p:spPr>
          <a:xfrm>
            <a:off x="8980224" y="5220554"/>
            <a:ext cx="2881955" cy="10005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Pérdida de VM Protectora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Contracción excéntrica</a:t>
            </a:r>
            <a:endParaRPr lang="es-AR" i="1" dirty="0">
              <a:solidFill>
                <a:schemeClr val="tx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51D43E4C-F917-AAFE-7DBE-28B7EF6E7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72" y="6492875"/>
            <a:ext cx="2933552" cy="133264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C0DB787-3C8E-8383-B951-4BADAD69BD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7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76"/>
    </mc:Choice>
    <mc:Fallback xmlns="">
      <p:transition spd="slow" advTm="4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43.9|1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9.9|2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7"/>
</p:tagLst>
</file>

<file path=ppt/theme/theme1.xml><?xml version="1.0" encoding="utf-8"?>
<a:theme xmlns:a="http://schemas.openxmlformats.org/drawingml/2006/main" name="Tema de Office">
  <a:themeElements>
    <a:clrScheme name="Capoos">
      <a:dk1>
        <a:srgbClr val="161A24"/>
      </a:dk1>
      <a:lt1>
        <a:sysClr val="window" lastClr="FFFFFF"/>
      </a:lt1>
      <a:dk2>
        <a:srgbClr val="6B2DDE"/>
      </a:dk2>
      <a:lt2>
        <a:srgbClr val="FF5033"/>
      </a:lt2>
      <a:accent1>
        <a:srgbClr val="41D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1D3B3"/>
      </a:hlink>
      <a:folHlink>
        <a:srgbClr val="6B2D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1179</Words>
  <Application>Microsoft Office PowerPoint</Application>
  <PresentationFormat>Panorámica</PresentationFormat>
  <Paragraphs>212</Paragraphs>
  <Slides>30</Slides>
  <Notes>0</Notes>
  <HiddenSlides>0</HiddenSlides>
  <MMClips>30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K2D</vt:lpstr>
      <vt:lpstr>Montserrat</vt:lpstr>
      <vt:lpstr>Times New Roman</vt:lpstr>
      <vt:lpstr>var(--nova-font-family-sans-serif)</vt:lpstr>
      <vt:lpstr>Wingdings</vt:lpstr>
      <vt:lpstr>Tema de Office</vt:lpstr>
      <vt:lpstr>Presentación de PowerPoint</vt:lpstr>
      <vt:lpstr>Objetivos</vt:lpstr>
      <vt:lpstr>Ventilación Mecánica: Etapas</vt:lpstr>
      <vt:lpstr>Asincronías</vt:lpstr>
      <vt:lpstr>Asincronías: Implicaciones Clínicas</vt:lpstr>
      <vt:lpstr>Asincronías en pacientes con SDRA Durante la Inspiración</vt:lpstr>
      <vt:lpstr>Asincronía de Ciclado: Ciclo corto / Ciclado prematuro</vt:lpstr>
      <vt:lpstr>Intervenciones</vt:lpstr>
      <vt:lpstr>Asincronías en pacientes con SDRA Durante la Inspiración</vt:lpstr>
      <vt:lpstr>Asincronía por Trigger reverso/arrastre</vt:lpstr>
      <vt:lpstr>Asincronía por Trigger reverso/arrastre</vt:lpstr>
      <vt:lpstr>Asincronía por Trigger reverso/arrastre. Air stacking</vt:lpstr>
      <vt:lpstr>Trigger reverso con apilamiento de volumen</vt:lpstr>
      <vt:lpstr>Asincronía por Trigger reverso/arrastre Intervenciones</vt:lpstr>
      <vt:lpstr>Asincronías en pacientes con SDRA Doble disparo (durante la Inspiración o espiración)</vt:lpstr>
      <vt:lpstr>Doble Trigger: tipos</vt:lpstr>
      <vt:lpstr>Doble Trigger: tipos</vt:lpstr>
      <vt:lpstr>Asincronías en pacientes con SDRA Durante la Espiración</vt:lpstr>
      <vt:lpstr>Esfuerzo Inefectivo</vt:lpstr>
      <vt:lpstr>Esfuerzo Inefectivo y asistencia inspiratoria</vt:lpstr>
      <vt:lpstr>Esfuerzo Inefectivo y asistencia inspiratoria</vt:lpstr>
      <vt:lpstr>Esfuerzo inefectivo: FR del paciente</vt:lpstr>
      <vt:lpstr>Demora en el Inicio: trabajo asociado al trigger</vt:lpstr>
      <vt:lpstr>Demora en el Inicio: trabajo asociado al trigger</vt:lpstr>
      <vt:lpstr>Demora en el Inicio: trabajo asociado al trigger</vt:lpstr>
      <vt:lpstr>Asincronía de Disparo</vt:lpstr>
      <vt:lpstr>Posibles soluciones</vt:lpstr>
      <vt:lpstr>Identificación de Asincronías</vt:lpstr>
      <vt:lpstr>Conclusiones</vt:lpstr>
      <vt:lpstr>Actividades de integración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lucio santana</dc:creator>
  <cp:lastModifiedBy>JOSE MAURICIO LANDEROS SERENDERO</cp:lastModifiedBy>
  <cp:revision>30</cp:revision>
  <dcterms:created xsi:type="dcterms:W3CDTF">2023-05-03T16:50:36Z</dcterms:created>
  <dcterms:modified xsi:type="dcterms:W3CDTF">2023-11-27T16:19:50Z</dcterms:modified>
</cp:coreProperties>
</file>