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tags/tag1.xml" ContentType="application/vnd.openxmlformats-officedocument.presentationml.tags+xml"/>
  <Override PartName="/ppt/ink/inkAction2.xml" ContentType="application/vnd.ms-office.inkAction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457" r:id="rId3"/>
    <p:sldId id="465" r:id="rId4"/>
    <p:sldId id="500" r:id="rId5"/>
    <p:sldId id="462" r:id="rId6"/>
    <p:sldId id="490" r:id="rId7"/>
    <p:sldId id="491" r:id="rId8"/>
    <p:sldId id="383" r:id="rId9"/>
    <p:sldId id="468" r:id="rId10"/>
    <p:sldId id="488" r:id="rId11"/>
    <p:sldId id="466" r:id="rId12"/>
    <p:sldId id="497" r:id="rId13"/>
    <p:sldId id="386" r:id="rId14"/>
    <p:sldId id="492" r:id="rId15"/>
    <p:sldId id="493" r:id="rId16"/>
    <p:sldId id="494" r:id="rId17"/>
    <p:sldId id="495" r:id="rId18"/>
    <p:sldId id="503" r:id="rId1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3B3"/>
    <a:srgbClr val="FF9685"/>
    <a:srgbClr val="161A24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09-27T13:01:35.261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41225">
    <iact:property name="dataType"/>
    <iact:actionData xml:id="d0">
      <inkml:trace xmlns:inkml="http://www.w3.org/2003/InkML" xml:id="stk0" contextRef="#ctx0" brushRef="#br0">15786 16513 0,'34'0'53,"1"0"-52,70 0 60,138 0-60,-69 0 45,-105 0-45,140 0 61,-105 0-61,-69 0 59</inkml:trace>
    </iact:actionData>
  </iact:action>
  <iact:action type="add" startTime="56257">
    <iact:property name="dataType"/>
    <iact:actionData xml:id="d1">
      <inkml:trace xmlns:inkml="http://www.w3.org/2003/InkML" xml:id="stk1" contextRef="#ctx0" brushRef="#br0">25382 16582 0,'70'0'127,"-1"0"-93,-34 0-33,70 0 51,-1 0-51,0 0 29,0 0-29,-69 0 29,0 0-29,104 0 61,-69 0-61,-1 0 60,-34 0-60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09-27T13:01:35.261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21834">
    <iact:property name="dataType"/>
    <iact:actionData xml:id="d0">
      <inkml:trace xmlns:inkml="http://www.w3.org/2003/InkML" xml:id="stk0" contextRef="#ctx0" brushRef="#br0">7510 10603 0,'70'0'58,"34"0"-57,-69 0 76,69 0-76,-34 0 45,34 0-45,70 0 60,-105 0-60,36 0 49,-70 0-49,34 0 45,-34 0-45,34 0 60,36 0-60,-71 0 30,36 0-30,0 0 35,-36 0-36,36 0 31</inkml:trace>
    </iact:actionData>
  </iact:action>
  <iact:action type="add" startTime="35329">
    <iact:property name="dataType"/>
    <iact:actionData xml:id="d1">
      <inkml:trace xmlns:inkml="http://www.w3.org/2003/InkML" xml:id="stk1" contextRef="#ctx0" brushRef="#br0">7962 16652 0,'35'0'167,"35"0"-166,103 0 59,-33 0-59,-36 0 29,-35 0-28,-34 0-2,69 0 46,-34 0 0,-35 0-12,34 0 25,1 0-58,-1 0 33,-34 0 26,35 0-58,-36 0 29,1 0-31,0 0 31</inkml:trace>
    </iact:actionData>
  </iact:action>
  <iact:action type="add" startTime="76775">
    <iact:property name="dataType"/>
    <iact:actionData xml:id="d2">
      <inkml:trace xmlns:inkml="http://www.w3.org/2003/InkML" xml:id="stk2" contextRef="#ctx0" brushRef="#br0">19054 13523 0,'70'0'223,"-1"0"-222,-34 0 60,35 0-60,-36 0 60,71 0-60,-71 0 63,1 0-62,0 0 445,0 0-446,-1 0 31,1 0 200,0 0-145</inkml:trace>
    </iact:actionData>
  </iact:action>
  <iact:action type="add" startTime="103740">
    <iact:property name="dataType"/>
    <iact:actionData xml:id="d3">
      <inkml:trace xmlns:inkml="http://www.w3.org/2003/InkML" xml:id="stk3" contextRef="#ctx0" brushRef="#br0">24583 13523 0</inkml:trace>
    </iact:actionData>
  </iact:action>
  <iact:action type="add" startTime="106902">
    <iact:property name="dataType"/>
    <iact:actionData xml:id="d4">
      <inkml:trace xmlns:inkml="http://www.w3.org/2003/InkML" xml:id="stk4" contextRef="#ctx0" brushRef="#br0">24722 13523 0,'35'0'99,"34"0"-97,105 0 43,-139 0-44,278 0 61,34 0-62,-208 0 61,-34 0-60,-105 35 90,34-35-90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38385-45FE-4160-A0C3-047883A2497F}" type="datetimeFigureOut">
              <a:rPr lang="es-AR" smtClean="0"/>
              <a:t>27/11/2023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04B18-0E7D-4B39-ACF4-6E577B61362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236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FFFBFB9F-57EE-9C75-A060-FC937EF975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995535-3663-41A2-9E95-06C400E4C66D}" type="slidenum">
              <a:rPr lang="es-ES" altLang="es-AR"/>
              <a:pPr eaLnBrk="1" hangingPunct="1"/>
              <a:t>13</a:t>
            </a:fld>
            <a:endParaRPr lang="es-ES" altLang="es-AR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032CD78-AD62-CEEE-964D-A5134C2E6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DA4E94E5-360F-741B-4F18-736A51B1AD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3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97A84DA-EFDA-B8C0-505B-7BF75F9D7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4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69CE8CD-2776-C317-BF9A-00105CF46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5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BB9F22-1597-6752-5191-CB6F9B563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0531ACF-67BC-F2F3-39A5-3606E5B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58E526E-9746-EC2C-C1BA-23CB60F9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E69DE-9145-0061-0730-5D2F9FBA8E5F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49DFC8C-DBEA-0EFC-9BF3-8FB8F678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0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FD76F2-A491-CCBE-A92A-201FAC5F0901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F11A79E-B206-58F9-4C81-0BFCC06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DB8E95C-4697-1C33-36EE-3961797F7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4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BCF751-7E23-2464-0CCA-E68B9B8E8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D79DB3E-0C2A-D1FC-25B0-74186520239A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D598FC5-0121-D3AC-03F1-75F49D862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5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1EBA61-3715-58BF-7FF8-539DE85D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99F98-EC53-4A00-BF96-1D96800D1016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76030E4-68E7-E7FD-6BE2-335628327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224" y="6354523"/>
            <a:ext cx="1455576" cy="3669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80E837-E120-0B18-8E89-72C10E66BDA3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730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6E13E88-F14C-4CCD-3AAA-36A0C142F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36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6BF858-5FA4-EE2F-50A1-C72AD78A70F0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0A1BF29-29B4-CF7F-CA46-07E29C75A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142016-D671-E0FD-1921-3C5042CEC149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7624240-60A9-1194-04E9-FA615EDE9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0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74B7D8A-E312-38AD-BA8D-B62EDEA0ACBD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6191B8-6D9B-7897-19BE-0FEEEDCA3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8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71B26E-4FA4-307B-0C17-45FF876B6AF6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2196F8-BB96-606C-2D47-80D18A993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D99A73B-E83C-4BDF-C51A-C86A0CE77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159129-443F-47CD-54D6-1EBE6B8CD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51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AAF284B-0010-F7D5-97B7-01C21B428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9406A6B-5BBF-E2F1-CD63-35F1A352A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1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83B7544-4BCD-8DDE-26E1-5C30AC7FB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19867A-EDBB-9BAB-5B0C-360C70A75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8DA9B6D-0E6D-D57D-1F0D-7B16B1610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651EC-FFBA-A399-0626-CDFCE83A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282E2-17FF-A09A-1900-844F0F4CD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EEEBED-C179-44BE-7266-B46FDED4C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C5F126-B788-5784-7992-46BB0324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3A4DD6-CBBA-D21B-6E9B-1BF77584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AF7BFD-3EC6-DBB2-0985-DD8DD339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CA41CBD-D386-458B-AD90-155D204BEFC9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88908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669AE21-75F9-64E5-FE38-B32014C4F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2012E49-25A5-8AA3-579E-525C962A5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7EAA6F4-BFF7-AFAF-F482-C44D499A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CF56364-CFF0-2039-6285-B7F0C68C1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C65FE0-6C07-6ACF-7305-8F5B874FA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A593C55-B0BC-62AC-D277-E8E7BC60C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03D392-296B-9907-FB21-18F1768F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A8052B-1EFB-EF0E-701C-5DD019825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297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0" r:id="rId3"/>
    <p:sldLayoutId id="2147483681" r:id="rId4"/>
    <p:sldLayoutId id="2147483659" r:id="rId5"/>
    <p:sldLayoutId id="2147483660" r:id="rId6"/>
    <p:sldLayoutId id="2147483661" r:id="rId7"/>
    <p:sldLayoutId id="2147483650" r:id="rId8"/>
    <p:sldLayoutId id="2147483662" r:id="rId9"/>
    <p:sldLayoutId id="2147483651" r:id="rId10"/>
    <p:sldLayoutId id="2147483678" r:id="rId11"/>
    <p:sldLayoutId id="2147483663" r:id="rId12"/>
    <p:sldLayoutId id="2147483679" r:id="rId13"/>
    <p:sldLayoutId id="2147483652" r:id="rId14"/>
    <p:sldLayoutId id="2147483664" r:id="rId15"/>
    <p:sldLayoutId id="2147483665" r:id="rId16"/>
    <p:sldLayoutId id="2147483675" r:id="rId17"/>
    <p:sldLayoutId id="2147483676" r:id="rId18"/>
    <p:sldLayoutId id="2147483677" r:id="rId19"/>
    <p:sldLayoutId id="2147483654" r:id="rId20"/>
    <p:sldLayoutId id="2147483666" r:id="rId21"/>
    <p:sldLayoutId id="2147483673" r:id="rId22"/>
    <p:sldLayoutId id="2147483674" r:id="rId23"/>
    <p:sldLayoutId id="2147483655" r:id="rId24"/>
    <p:sldLayoutId id="2147483667" r:id="rId25"/>
    <p:sldLayoutId id="2147483668" r:id="rId26"/>
    <p:sldLayoutId id="2147483672" r:id="rId27"/>
    <p:sldLayoutId id="2147483671" r:id="rId28"/>
    <p:sldLayoutId id="2147483670" r:id="rId29"/>
    <p:sldLayoutId id="2147483685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1A24"/>
          </a:solidFill>
          <a:latin typeface="Montserrat" panose="00000500000000000000" pitchFamily="2" charset="0"/>
          <a:ea typeface="+mn-ea"/>
          <a:cs typeface="K2D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bezzi.marco@gmail.com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30.em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8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11/relationships/inkAction" Target="../ink/inkAction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3.mov"/><Relationship Id="rId7" Type="http://schemas.openxmlformats.org/officeDocument/2006/relationships/image" Target="../media/image15.png"/><Relationship Id="rId2" Type="http://schemas.microsoft.com/office/2007/relationships/media" Target="../media/media3.mo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9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4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emf"/><Relationship Id="rId11" Type="http://schemas.openxmlformats.org/officeDocument/2006/relationships/image" Target="../media/image11.png"/><Relationship Id="rId5" Type="http://schemas.openxmlformats.org/officeDocument/2006/relationships/image" Target="../media/image22.png"/><Relationship Id="rId10" Type="http://schemas.openxmlformats.org/officeDocument/2006/relationships/image" Target="../media/image71.png"/><Relationship Id="rId4" Type="http://schemas.openxmlformats.org/officeDocument/2006/relationships/image" Target="../media/image21.png"/><Relationship Id="rId9" Type="http://schemas.microsoft.com/office/2011/relationships/inkAction" Target="../ink/inkAction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53241C5-B4E0-22FD-7C99-9BF18B925FD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6721" y="4244454"/>
            <a:ext cx="9964945" cy="245659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s-ES" sz="3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</a:t>
            </a:r>
            <a:r>
              <a:rPr lang="es-ES" sz="3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Bezzi</a:t>
            </a:r>
            <a:endParaRPr lang="es-E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Lic. Kinesiólogo Fisiatra. Argentina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D. F. Santojanni. Buenos Aires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Sanatorio Otamendi. Buenos Aires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Capítulo de Kinesiología Intensivista/Comité de </a:t>
            </a:r>
            <a:r>
              <a:rPr lang="es-AR" sz="25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Neumonología</a:t>
            </a:r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Crítica. Sociedad Argentina de Terapia Intensiva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PROAKI. Sociedad Argentina de Terapia Intensiva-Editorial Panamericana</a:t>
            </a:r>
          </a:p>
          <a:p>
            <a:pPr algn="l"/>
            <a:r>
              <a:rPr lang="es-AR" sz="2500" i="1" dirty="0">
                <a:hlinkClick r:id="rId2"/>
              </a:rPr>
              <a:t>bezzi.marco@gmail.com</a:t>
            </a:r>
            <a:endParaRPr lang="es-AR" sz="2500" i="1" dirty="0"/>
          </a:p>
          <a:p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ORCID </a:t>
            </a:r>
            <a:r>
              <a:rPr lang="es-AR" sz="2800" b="1" i="0" dirty="0" err="1">
                <a:solidFill>
                  <a:schemeClr val="bg1"/>
                </a:solidFill>
                <a:effectLst/>
                <a:latin typeface="var(--nova-font-family-sans-serif)"/>
              </a:rPr>
              <a:t>iD</a:t>
            </a:r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 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var(--nova-font-family-sans-serif)"/>
              </a:rPr>
              <a:t>0000-0002-3711-0989</a:t>
            </a:r>
            <a:endParaRPr lang="es-AR" sz="2500" i="1" dirty="0"/>
          </a:p>
          <a:p>
            <a:pPr algn="l"/>
            <a:r>
              <a:rPr lang="es-AR" sz="2500" i="1" dirty="0"/>
              <a:t>https://www.researchgate.net/profile/Marco-Bezzi-4</a:t>
            </a:r>
          </a:p>
          <a:p>
            <a:pPr algn="l"/>
            <a:endParaRPr lang="es-AR" sz="1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2EABAA-58E8-AC86-5229-09D7FCE21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91"/>
            <a:ext cx="2227053" cy="19977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5CB26-DDE2-A091-A8C7-12C0434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90" y="0"/>
            <a:ext cx="7306099" cy="338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B26825D-B3F5-2506-B4C6-100E14E82BA1}"/>
              </a:ext>
            </a:extLst>
          </p:cNvPr>
          <p:cNvSpPr txBox="1">
            <a:spLocks/>
          </p:cNvSpPr>
          <p:nvPr/>
        </p:nvSpPr>
        <p:spPr>
          <a:xfrm>
            <a:off x="2227053" y="2108290"/>
            <a:ext cx="9964945" cy="1997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cs typeface="K2D" panose="00000500000000000000"/>
              </a:rPr>
              <a:t>Monitoreo de la Mecánica Respiratoria en la Programación de la Ventilación Mecánica</a:t>
            </a:r>
          </a:p>
          <a:p>
            <a:r>
              <a:rPr lang="es-ES" sz="4800" b="1" dirty="0">
                <a:cs typeface="K2D" panose="00000500000000000000"/>
              </a:rPr>
              <a:t>Módulo 1. Clase 1</a:t>
            </a:r>
            <a:endParaRPr lang="es-AR" sz="4800" b="1" dirty="0">
              <a:cs typeface="K2D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1604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6"/>
    </mc:Choice>
    <mc:Fallback xmlns="">
      <p:transition spd="slow" advTm="193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7C919-A06F-87CA-B83F-AB9AF2D6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Efecto del esfuerzo inspiratorio</a:t>
            </a:r>
            <a:endParaRPr lang="es-AR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8E0355-C4E8-C5EF-ECA3-186A9BC69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152" y="2000464"/>
            <a:ext cx="3748585" cy="47529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1C4C0A8-369F-EE3B-59A5-FCC9BFC87E95}"/>
              </a:ext>
            </a:extLst>
          </p:cNvPr>
          <p:cNvSpPr/>
          <p:nvPr/>
        </p:nvSpPr>
        <p:spPr>
          <a:xfrm>
            <a:off x="6073259" y="2784144"/>
            <a:ext cx="1978926" cy="116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Incremento de flujo/volumen en PC</a:t>
            </a:r>
            <a:endParaRPr lang="es-AR" sz="2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1F9CA46-12A2-568E-47F1-7DBDE31BDDC8}"/>
              </a:ext>
            </a:extLst>
          </p:cNvPr>
          <p:cNvSpPr/>
          <p:nvPr/>
        </p:nvSpPr>
        <p:spPr>
          <a:xfrm>
            <a:off x="5663819" y="5026288"/>
            <a:ext cx="2105229" cy="116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Caída de la </a:t>
            </a:r>
            <a:r>
              <a:rPr lang="es-ES" sz="2400" dirty="0" err="1"/>
              <a:t>Paw</a:t>
            </a:r>
            <a:r>
              <a:rPr lang="es-ES" sz="2400" dirty="0"/>
              <a:t> en VC</a:t>
            </a:r>
            <a:endParaRPr lang="es-AR" sz="2400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67BA8261-D199-2F3C-7B18-A84D93221117}"/>
              </a:ext>
            </a:extLst>
          </p:cNvPr>
          <p:cNvSpPr/>
          <p:nvPr/>
        </p:nvSpPr>
        <p:spPr>
          <a:xfrm>
            <a:off x="7536975" y="5363570"/>
            <a:ext cx="815454" cy="6550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370B2CA7-3DED-4D58-6FC8-FCDA8ACADF9C}"/>
              </a:ext>
            </a:extLst>
          </p:cNvPr>
          <p:cNvSpPr/>
          <p:nvPr/>
        </p:nvSpPr>
        <p:spPr>
          <a:xfrm>
            <a:off x="5540995" y="2772773"/>
            <a:ext cx="641445" cy="65622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E0F5484-501B-7B8E-0213-7D8F767D1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725" y="2000465"/>
            <a:ext cx="3616657" cy="47529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C134CE-B410-D8CE-43F2-EB69D4D2D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73"/>
    </mc:Choice>
    <mc:Fallback xmlns="">
      <p:transition spd="slow" advTm="9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E47FB-0E11-C90B-B1A5-8C460815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/>
              <a:t>Velocidad de presurización:</a:t>
            </a:r>
            <a:br>
              <a:rPr lang="es-ES" sz="3600" b="1" dirty="0"/>
            </a:br>
            <a:r>
              <a:rPr lang="es-ES" sz="3200" i="1" dirty="0" err="1"/>
              <a:t>Rise</a:t>
            </a:r>
            <a:r>
              <a:rPr lang="es-ES" sz="3200" i="1" dirty="0"/>
              <a:t> Time/ </a:t>
            </a:r>
            <a:r>
              <a:rPr lang="es-ES" sz="3200" i="1" dirty="0" err="1"/>
              <a:t>Pressure</a:t>
            </a:r>
            <a:r>
              <a:rPr lang="es-ES" sz="3200" i="1" dirty="0"/>
              <a:t> </a:t>
            </a:r>
            <a:r>
              <a:rPr lang="es-ES" sz="3200" i="1" dirty="0" err="1"/>
              <a:t>Slope</a:t>
            </a:r>
            <a:r>
              <a:rPr lang="es-ES" sz="3200" i="1" dirty="0"/>
              <a:t>/ Rampa</a:t>
            </a:r>
            <a:endParaRPr lang="es-AR" sz="3200" i="1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E3C1D1D-AC2D-11FB-D3A7-24958A3BA60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097088"/>
            <a:ext cx="5480050" cy="3340100"/>
          </a:xfrm>
        </p:spPr>
        <p:txBody>
          <a:bodyPr/>
          <a:lstStyle/>
          <a:p>
            <a:r>
              <a:rPr lang="es-ES" i="1" dirty="0"/>
              <a:t>En soporte total suele usarse rampa baja.</a:t>
            </a:r>
          </a:p>
          <a:p>
            <a:r>
              <a:rPr lang="es-ES" i="1" dirty="0"/>
              <a:t>Cuando el paciente asiste el respirador, una rampa rápida disminuye el trabajo respiratorio</a:t>
            </a:r>
            <a:endParaRPr lang="es-AR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9D0717-9DFF-7C9C-751C-ED0B25FD3B96}"/>
              </a:ext>
            </a:extLst>
          </p:cNvPr>
          <p:cNvGrpSpPr>
            <a:grpSpLocks/>
          </p:cNvGrpSpPr>
          <p:nvPr/>
        </p:nvGrpSpPr>
        <p:grpSpPr bwMode="auto">
          <a:xfrm>
            <a:off x="529890" y="2922476"/>
            <a:ext cx="4674456" cy="2921111"/>
            <a:chOff x="444" y="1067"/>
            <a:chExt cx="5109" cy="27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3D0C8B-F6D5-6644-584B-8C0C2872A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1067"/>
              <a:ext cx="4884" cy="2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6A0D3936-6444-0FA0-F17E-13702CBAE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0" y="1289"/>
              <a:ext cx="169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altLang="es-A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Rampa baja</a:t>
              </a:r>
              <a:endParaRPr lang="es-ES" altLang="es-AR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A204CE0-A254-649B-E6D3-79F56C034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276"/>
              <a:ext cx="2385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altLang="es-A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Rampa adecuada</a:t>
              </a:r>
              <a:endParaRPr lang="es-ES" altLang="es-AR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FB789C0E-B2BF-97AA-6AD0-B84B39BF53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2" y="1653"/>
              <a:ext cx="4" cy="363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D71BDBB3-766A-1590-B54E-915864AEC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1" y="1642"/>
              <a:ext cx="0" cy="374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AR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F66D05E-C4F9-161E-04F6-C59743222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466" y="2876400"/>
            <a:ext cx="5104261" cy="265632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8B34EA3-6250-1960-7429-F59AD5AEC063}"/>
              </a:ext>
            </a:extLst>
          </p:cNvPr>
          <p:cNvSpPr/>
          <p:nvPr/>
        </p:nvSpPr>
        <p:spPr>
          <a:xfrm>
            <a:off x="5594835" y="3191343"/>
            <a:ext cx="1386069" cy="354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WOB </a:t>
            </a:r>
            <a:r>
              <a:rPr lang="es-ES" b="1" dirty="0" err="1">
                <a:solidFill>
                  <a:schemeClr val="bg1"/>
                </a:solidFill>
              </a:rPr>
              <a:t>Trigger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6A61CAC-4BCA-006E-F1F3-7520555AE6FF}"/>
              </a:ext>
            </a:extLst>
          </p:cNvPr>
          <p:cNvSpPr txBox="1"/>
          <p:nvPr/>
        </p:nvSpPr>
        <p:spPr>
          <a:xfrm>
            <a:off x="5467298" y="4325483"/>
            <a:ext cx="1641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WOB </a:t>
            </a:r>
            <a:r>
              <a:rPr lang="es-ES" b="1" dirty="0" err="1">
                <a:solidFill>
                  <a:schemeClr val="bg1"/>
                </a:solidFill>
              </a:rPr>
              <a:t>PosTrigger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9ECE321-8367-A899-E858-ABBDF57D569E}"/>
              </a:ext>
            </a:extLst>
          </p:cNvPr>
          <p:cNvSpPr/>
          <p:nvPr/>
        </p:nvSpPr>
        <p:spPr>
          <a:xfrm>
            <a:off x="7074606" y="3136424"/>
            <a:ext cx="281896" cy="572190"/>
          </a:xfrm>
          <a:prstGeom prst="rect">
            <a:avLst/>
          </a:prstGeom>
          <a:solidFill>
            <a:srgbClr val="F284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87A18B3-4904-BD5E-F7B8-CC6A47BB8D39}"/>
              </a:ext>
            </a:extLst>
          </p:cNvPr>
          <p:cNvSpPr/>
          <p:nvPr/>
        </p:nvSpPr>
        <p:spPr>
          <a:xfrm>
            <a:off x="7056739" y="4383031"/>
            <a:ext cx="281896" cy="5721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A0021C1-55E2-E5E3-1554-CFDD07DE2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67"/>
    </mc:Choice>
    <mc:Fallback xmlns="">
      <p:transition spd="slow" advTm="8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91ED3-285F-27BD-C9BE-9C1B93CB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Medición de </a:t>
            </a:r>
            <a:r>
              <a:rPr lang="es-ES" b="1" dirty="0" err="1"/>
              <a:t>AutoPEEP</a:t>
            </a:r>
            <a:r>
              <a:rPr lang="es-ES" b="1" dirty="0"/>
              <a:t>: maniobra de oclusión Tele espiratoria</a:t>
            </a:r>
            <a:endParaRPr lang="es-AR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39545-5451-2BCD-7CA0-701D6AB6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30" y="1690688"/>
            <a:ext cx="3482874" cy="483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36DC06-AF93-158F-8FB5-021D39682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2194539"/>
            <a:ext cx="5702570" cy="37494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FFAA43-65F0-B8D3-360A-93654B888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8"/>
    </mc:Choice>
    <mc:Fallback xmlns="">
      <p:transition spd="slow" advTm="3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8290675C-D26D-741B-1D66-A05DFCA0C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523" y="2543969"/>
            <a:ext cx="2392482" cy="1015663"/>
          </a:xfrm>
          <a:prstGeom prst="rect">
            <a:avLst/>
          </a:prstGeom>
          <a:solidFill>
            <a:srgbClr val="41D3B3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AR" altLang="es-AR" sz="20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Pausa aprox. 20-30 </a:t>
            </a:r>
            <a:r>
              <a:rPr lang="es-AR" altLang="es-AR" sz="2000" b="1" i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seg</a:t>
            </a:r>
            <a:r>
              <a:rPr lang="es-AR" altLang="es-AR" sz="20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. para un vaciado total</a:t>
            </a:r>
            <a:endParaRPr lang="es-ES" altLang="es-AR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3EB478FB-F5CF-F42B-274E-F881B3110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523" y="4673920"/>
            <a:ext cx="2392483" cy="461665"/>
          </a:xfrm>
          <a:prstGeom prst="rect">
            <a:avLst/>
          </a:prstGeom>
          <a:solidFill>
            <a:srgbClr val="41D3B3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AR" altLang="es-AR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Sin PEEP externa</a:t>
            </a:r>
            <a:endParaRPr lang="es-ES" altLang="es-AR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7AD40BE2-16F0-9D01-8D70-584F419D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7" y="2089150"/>
            <a:ext cx="6408738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B2A9344-F6E0-69C2-1953-CE64AB812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879"/>
            <a:ext cx="10515600" cy="1325563"/>
          </a:xfrm>
        </p:spPr>
        <p:txBody>
          <a:bodyPr/>
          <a:lstStyle/>
          <a:p>
            <a:r>
              <a:rPr lang="es-ES" b="1" dirty="0"/>
              <a:t>Medición de Volumen atrapado y </a:t>
            </a:r>
            <a:r>
              <a:rPr lang="es-ES" b="1" dirty="0" err="1"/>
              <a:t>AutoPEEP</a:t>
            </a:r>
            <a:r>
              <a:rPr lang="es-ES" b="1" dirty="0"/>
              <a:t> por </a:t>
            </a:r>
            <a:r>
              <a:rPr lang="es-ES" b="1" dirty="0" err="1"/>
              <a:t>ΔPplat</a:t>
            </a:r>
            <a:endParaRPr lang="es-AR" b="1" dirty="0"/>
          </a:p>
        </p:txBody>
      </p:sp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AAF83E07-504A-8E91-09C3-225418EA2B0E}"/>
              </a:ext>
            </a:extLst>
          </p:cNvPr>
          <p:cNvCxnSpPr/>
          <p:nvPr/>
        </p:nvCxnSpPr>
        <p:spPr>
          <a:xfrm>
            <a:off x="5008728" y="2402006"/>
            <a:ext cx="1528550" cy="1026994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0A9D9442-F632-4E8C-D726-09DCCCFBF611}"/>
              </a:ext>
            </a:extLst>
          </p:cNvPr>
          <p:cNvSpPr/>
          <p:nvPr/>
        </p:nvSpPr>
        <p:spPr>
          <a:xfrm>
            <a:off x="5786649" y="2647666"/>
            <a:ext cx="846161" cy="491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Δ</a:t>
            </a:r>
            <a:r>
              <a:rPr lang="es-AR" b="1" dirty="0" err="1">
                <a:solidFill>
                  <a:schemeClr val="tx1"/>
                </a:solidFill>
              </a:rPr>
              <a:t>Pplat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49EFCB9-EAF6-E3E4-073D-C8B026DFDD6C}"/>
              </a:ext>
            </a:extLst>
          </p:cNvPr>
          <p:cNvSpPr/>
          <p:nvPr/>
        </p:nvSpPr>
        <p:spPr>
          <a:xfrm>
            <a:off x="6336664" y="6366681"/>
            <a:ext cx="2119951" cy="491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Volumen Atrapado: </a:t>
            </a:r>
            <a:r>
              <a:rPr lang="es-ES" b="1" dirty="0" err="1">
                <a:solidFill>
                  <a:schemeClr val="tx1"/>
                </a:solidFill>
              </a:rPr>
              <a:t>Vesp-Vt</a:t>
            </a:r>
            <a:endParaRPr lang="es-AR" b="1" dirty="0">
              <a:solidFill>
                <a:schemeClr val="tx1"/>
              </a:solidFill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DFE1BB0D-4D90-9D7E-F148-8A3EB0AEF6E4}"/>
              </a:ext>
            </a:extLst>
          </p:cNvPr>
          <p:cNvCxnSpPr/>
          <p:nvPr/>
        </p:nvCxnSpPr>
        <p:spPr>
          <a:xfrm flipV="1">
            <a:off x="5513696" y="4258101"/>
            <a:ext cx="0" cy="70968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18F0FB74-0C5C-B328-4750-83AF7C106913}"/>
              </a:ext>
            </a:extLst>
          </p:cNvPr>
          <p:cNvSpPr/>
          <p:nvPr/>
        </p:nvSpPr>
        <p:spPr>
          <a:xfrm>
            <a:off x="5454553" y="4367283"/>
            <a:ext cx="846161" cy="491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tx1"/>
                </a:solidFill>
              </a:rPr>
              <a:t>Vt</a:t>
            </a:r>
            <a:endParaRPr lang="es-AR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886216-04DD-613B-36CC-8DD18B681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7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65"/>
    </mc:Choice>
    <mc:Fallback xmlns="">
      <p:transition spd="slow" advTm="8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C2D97-9E41-B3F3-D121-E8F1332C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Modo VC-CMV y Ecuación de Movimiento de los Gases</a:t>
            </a:r>
            <a:endParaRPr lang="es-AR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F0AAF7-E622-68C0-FF71-C993584BB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64" y="2008003"/>
            <a:ext cx="7361322" cy="31099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E1AE90-D0E4-27EC-29BD-B352161A9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810" y="2031259"/>
            <a:ext cx="3579925" cy="24138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BAE87F7-D5AB-7021-DFDB-0491EC541C78}"/>
              </a:ext>
            </a:extLst>
          </p:cNvPr>
          <p:cNvSpPr/>
          <p:nvPr/>
        </p:nvSpPr>
        <p:spPr>
          <a:xfrm>
            <a:off x="8337185" y="2025045"/>
            <a:ext cx="2129051" cy="59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VC-CMV</a:t>
            </a:r>
            <a:endParaRPr lang="es-AR" sz="2400" b="1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6560FE-2240-B850-6D39-D64C3D929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810" y="4451340"/>
            <a:ext cx="3579925" cy="235958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2AEFFA4-1F87-0BFB-D47F-FA8888DB50A1}"/>
              </a:ext>
            </a:extLst>
          </p:cNvPr>
          <p:cNvSpPr/>
          <p:nvPr/>
        </p:nvSpPr>
        <p:spPr>
          <a:xfrm>
            <a:off x="7972973" y="4474595"/>
            <a:ext cx="2837597" cy="479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Aumento de Impedancia</a:t>
            </a:r>
            <a:endParaRPr lang="es-AR" sz="2400" b="1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2668242-FA7D-4A3D-B28D-1C4576D26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083" y="5117911"/>
            <a:ext cx="3426727" cy="167394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1F54478-BF59-4C2E-BB1F-C4A5DDFC7A29}"/>
              </a:ext>
            </a:extLst>
          </p:cNvPr>
          <p:cNvSpPr/>
          <p:nvPr/>
        </p:nvSpPr>
        <p:spPr>
          <a:xfrm>
            <a:off x="5101594" y="4842075"/>
            <a:ext cx="2129051" cy="59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Esfuerzo Muscular</a:t>
            </a:r>
            <a:endParaRPr lang="es-AR" sz="2400" b="1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3EE78F-058D-FFA8-6623-BF8CF2EFE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587" y="6689542"/>
            <a:ext cx="2579914" cy="12138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E39DDC2-1010-840A-6F46-B90A645E8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40"/>
    </mc:Choice>
    <mc:Fallback xmlns="">
      <p:transition spd="slow" advTm="5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C2D97-9E41-B3F3-D121-E8F1332C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Modo PC-CMV y Ecuación de Movimiento de los Gases</a:t>
            </a:r>
            <a:endParaRPr lang="es-AR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F0AAF7-E622-68C0-FF71-C993584BB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64" y="2008002"/>
            <a:ext cx="7805464" cy="32975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F05D5CF-A64B-DDE3-0F2F-5557755A7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828" y="2003708"/>
            <a:ext cx="3467589" cy="218712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113A03D-2964-37DF-77EB-42ECF28CA6B6}"/>
              </a:ext>
            </a:extLst>
          </p:cNvPr>
          <p:cNvSpPr/>
          <p:nvPr/>
        </p:nvSpPr>
        <p:spPr>
          <a:xfrm>
            <a:off x="8789158" y="2031258"/>
            <a:ext cx="2129051" cy="479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PC-CMV</a:t>
            </a:r>
            <a:endParaRPr lang="es-AR" sz="2400" b="1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25CABDC-6803-17EC-14E6-474E01CE4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827" y="4190828"/>
            <a:ext cx="3467589" cy="215648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AF3F313-E9FB-F40E-42CC-211E143D2E51}"/>
              </a:ext>
            </a:extLst>
          </p:cNvPr>
          <p:cNvSpPr/>
          <p:nvPr/>
        </p:nvSpPr>
        <p:spPr>
          <a:xfrm>
            <a:off x="8516203" y="4254019"/>
            <a:ext cx="2837597" cy="479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Aumento de Impedancia</a:t>
            </a:r>
            <a:endParaRPr lang="es-AR" sz="2400" b="1" dirty="0">
              <a:solidFill>
                <a:schemeClr val="tx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1A44D08-C544-E077-7B6B-0FD0B8BD0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654" y="6548237"/>
            <a:ext cx="2579914" cy="1213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97DA95-EACE-9ABC-A939-AB2397F1E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1"/>
    </mc:Choice>
    <mc:Fallback xmlns="">
      <p:transition spd="slow" advTm="35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0248-6DA6-07A2-ABB6-84B701F2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Conclusiones</a:t>
            </a:r>
            <a:endParaRPr lang="es-AR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94D6F5-7A00-57A6-210A-CEFFA0B2F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Comprender la ecuación del movimiento de los gases e interpretar las gráficas del respirador permiten determinar las cargas elásticas y resistivas del sistema respiratorio.</a:t>
            </a:r>
          </a:p>
          <a:p>
            <a:r>
              <a:rPr lang="es-ES" dirty="0"/>
              <a:t>La programación de la VM debe realizarse en función de cumplir con los objetivos.</a:t>
            </a:r>
          </a:p>
          <a:p>
            <a:r>
              <a:rPr lang="es-ES" dirty="0"/>
              <a:t>Para lograr cumplir con los objetivos es imprescindible conocer el monitoreo en profundidad, interpretarlo y programar el respirador en función del mismo.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DE3CD8-24F6-A642-09B6-70FEB6B72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6"/>
    </mc:Choice>
    <mc:Fallback xmlns="">
      <p:transition spd="slow" advTm="27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0E931-7CC7-FFE8-E55F-720B80926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Actividades de Integración</a:t>
            </a:r>
            <a:endParaRPr lang="es-AR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70B69B-17E4-F964-F774-F4BFA9ABE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Registre en la pantalla del respirador (subir foto) una curva presión-tiempo en modo VC-CMV y describa los componentes elástico y resistivo.</a:t>
            </a:r>
          </a:p>
          <a:p>
            <a:r>
              <a:rPr lang="es-ES" dirty="0"/>
              <a:t>Registre en la pantalla del respirador (subir foto) una curva flujo-tiempo y presión-tiempo en modo PC-CMV y describa las variables dependientes de la impedancia del sistema respiratorio.</a:t>
            </a:r>
          </a:p>
          <a:p>
            <a:r>
              <a:rPr lang="es-ES" dirty="0"/>
              <a:t>Registre la pantalla del respirador (subir foto) una gráfica en la que evalúe si existe atrapamiento aéreo y describa su interpretación.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2D272E-C8F0-A40A-DD7D-0695D9EC5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58"/>
    </mc:Choice>
    <mc:Fallback xmlns="">
      <p:transition spd="slow" advTm="3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C9307-3622-5B66-817C-D143C279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34" y="2363755"/>
            <a:ext cx="9429466" cy="1759955"/>
          </a:xfrm>
        </p:spPr>
        <p:txBody>
          <a:bodyPr/>
          <a:lstStyle/>
          <a:p>
            <a:r>
              <a:rPr lang="es-ES" dirty="0"/>
              <a:t>Muchas Gracias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2D97F7-E792-B99E-B743-F6122EA14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92D4EE-30B3-B120-4989-12B81135A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3"/>
    </mc:Choice>
    <mc:Fallback xmlns="">
      <p:transition spd="slow" advTm="4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90AD4-2091-4C99-BC6F-B6C2B6FB5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400" b="1" dirty="0"/>
              <a:t>Programación del Volumen Corriente</a:t>
            </a:r>
            <a:br>
              <a:rPr lang="es-ES" sz="4000" dirty="0"/>
            </a:br>
            <a:r>
              <a:rPr lang="es-ES" sz="3600" i="1" dirty="0"/>
              <a:t>La programación inicial debe realizarse en función del tamaño anatómico del pulmón: peso corporal predicho</a:t>
            </a:r>
            <a:endParaRPr lang="es-AR" sz="3600" i="1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4C152EFB-B51F-D196-203A-FF7C23D7B7F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3698542"/>
            <a:ext cx="5080000" cy="2246645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Se recomienda el inicio de la VM con </a:t>
            </a:r>
            <a:r>
              <a:rPr lang="es-ES" dirty="0" err="1">
                <a:solidFill>
                  <a:schemeClr val="bg1"/>
                </a:solidFill>
              </a:rPr>
              <a:t>Vt</a:t>
            </a:r>
            <a:r>
              <a:rPr lang="es-ES" dirty="0">
                <a:solidFill>
                  <a:schemeClr val="bg1"/>
                </a:solidFill>
              </a:rPr>
              <a:t> de 6 a 8 ml/k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4FD7BF-4D74-2D98-709C-7F5781CB2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78" y="2086459"/>
            <a:ext cx="6703636" cy="12226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1E57BB-4EF5-4E73-D109-693B96AA8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154" y="3527511"/>
            <a:ext cx="6549718" cy="27558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DD30F435-D671-1FC4-D24C-CB835E5DA44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82960" y="5944680"/>
              <a:ext cx="3805560" cy="252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D30F435-D671-1FC4-D24C-CB835E5DA4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67120" y="5881320"/>
                <a:ext cx="3836880" cy="151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38C69B-449A-27D5-3AAA-6CE560FE5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70"/>
    </mc:Choice>
    <mc:Fallback xmlns="">
      <p:transition spd="slow" advTm="6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B3D062D-FE93-3575-075F-DEB0AEA66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426" y="2257769"/>
            <a:ext cx="3265714" cy="38437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D9793F2-EF1A-9DFC-F1E4-A58A5C541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49158"/>
            <a:ext cx="4039745" cy="2565779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D4C4835-E6BD-2FD5-3EB4-8350010F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/>
              <a:t>Ajuste del volumen al tamaño funcional del pulmón</a:t>
            </a:r>
            <a:r>
              <a:rPr lang="es-ES" sz="3600" dirty="0"/>
              <a:t>:</a:t>
            </a:r>
            <a:br>
              <a:rPr lang="es-ES" sz="3600" dirty="0"/>
            </a:br>
            <a:r>
              <a:rPr lang="es-ES" sz="3600" i="1" dirty="0"/>
              <a:t>Normalización por </a:t>
            </a:r>
            <a:r>
              <a:rPr lang="es-ES" sz="3600" i="1" dirty="0" err="1"/>
              <a:t>Elastancia</a:t>
            </a:r>
            <a:endParaRPr lang="es-AR" sz="36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8DD408-E761-9A7B-9DBB-3E928C8B5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557" y="2657854"/>
            <a:ext cx="3233057" cy="2557083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24431F7F-4917-11D4-0903-5A8F028054D2}"/>
              </a:ext>
            </a:extLst>
          </p:cNvPr>
          <p:cNvSpPr/>
          <p:nvPr/>
        </p:nvSpPr>
        <p:spPr>
          <a:xfrm>
            <a:off x="4039745" y="3616657"/>
            <a:ext cx="778812" cy="8325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222137B1-F02D-3D6F-5474-62625A7AA87A}"/>
              </a:ext>
            </a:extLst>
          </p:cNvPr>
          <p:cNvSpPr/>
          <p:nvPr/>
        </p:nvSpPr>
        <p:spPr>
          <a:xfrm>
            <a:off x="8051614" y="3515790"/>
            <a:ext cx="778812" cy="8325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4B186BA2-009D-D1BB-A202-B065B7788F4D}"/>
              </a:ext>
            </a:extLst>
          </p:cNvPr>
          <p:cNvSpPr/>
          <p:nvPr/>
        </p:nvSpPr>
        <p:spPr>
          <a:xfrm>
            <a:off x="5950424" y="3515790"/>
            <a:ext cx="938934" cy="1233631"/>
          </a:xfrm>
          <a:prstGeom prst="homePlate">
            <a:avLst/>
          </a:prstGeom>
          <a:solidFill>
            <a:srgbClr val="41D3B3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DA06B6C-33F4-8E26-E5BB-84A51537F3D0}"/>
              </a:ext>
            </a:extLst>
          </p:cNvPr>
          <p:cNvSpPr/>
          <p:nvPr/>
        </p:nvSpPr>
        <p:spPr>
          <a:xfrm>
            <a:off x="5950424" y="4135272"/>
            <a:ext cx="778812" cy="213031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F5A0CF6-F81D-12F5-9FB4-8ABDA337A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4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58"/>
    </mc:Choice>
    <mc:Fallback xmlns="">
      <p:transition spd="slow" advTm="8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957ED-123E-C92A-E138-2EC6022E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Riesgo de injuria por </a:t>
            </a:r>
            <a:r>
              <a:rPr lang="es-ES" b="1" dirty="0" err="1"/>
              <a:t>Vt</a:t>
            </a:r>
            <a:r>
              <a:rPr lang="es-ES" b="1" dirty="0"/>
              <a:t> elevado</a:t>
            </a:r>
            <a:endParaRPr lang="es-AR" b="1" dirty="0"/>
          </a:p>
        </p:txBody>
      </p:sp>
      <p:pic>
        <p:nvPicPr>
          <p:cNvPr id="4" name="1.Mecánica Basica Alto Vt (video)">
            <a:hlinkClick r:id="" action="ppaction://media"/>
            <a:extLst>
              <a:ext uri="{FF2B5EF4-FFF2-40B4-BE49-F238E27FC236}">
                <a16:creationId xmlns:a16="http://schemas.microsoft.com/office/drawing/2014/main" id="{8FDDEABC-EBF5-FF8D-FDF2-0EF26D30EE09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8908" y="1348898"/>
            <a:ext cx="3740691" cy="550910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B77FCF-5D98-6AD8-92BF-C92549DB992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26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7"/>
    </mc:Choice>
    <mc:Fallback xmlns="">
      <p:transition spd="slow" advTm="59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45" objId="4"/>
        <p14:stopEvt time="21019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C5467-2C45-64E8-2260-67A127ADB9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14315"/>
            <a:ext cx="12192000" cy="8302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Presión</a:t>
            </a: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aplicada </a:t>
            </a:r>
            <a:r>
              <a:rPr lang="es-ES" sz="3200" b="1" dirty="0">
                <a:solidFill>
                  <a:schemeClr val="bg1"/>
                </a:solidFill>
              </a:rPr>
              <a:t>= Presión Elástica inspiratoria + Presión Resistiva + Presión Elástica umbral</a:t>
            </a:r>
            <a:endParaRPr lang="es-AR" sz="3200" b="1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856D12E-5675-7698-FD7A-4EB753AE5E0E}"/>
              </a:ext>
            </a:extLst>
          </p:cNvPr>
          <p:cNvSpPr/>
          <p:nvPr/>
        </p:nvSpPr>
        <p:spPr>
          <a:xfrm>
            <a:off x="13645" y="1815152"/>
            <a:ext cx="2743200" cy="4230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ΔP = </a:t>
            </a:r>
            <a:r>
              <a:rPr lang="es-ES" b="1" dirty="0">
                <a:solidFill>
                  <a:srgbClr val="FF0000"/>
                </a:solidFill>
              </a:rPr>
              <a:t>P Respirador </a:t>
            </a:r>
            <a:r>
              <a:rPr lang="es-ES" dirty="0">
                <a:solidFill>
                  <a:schemeClr val="bg1"/>
                </a:solidFill>
              </a:rPr>
              <a:t>+ P </a:t>
            </a:r>
            <a:r>
              <a:rPr lang="es-ES" dirty="0" err="1">
                <a:solidFill>
                  <a:schemeClr val="bg1"/>
                </a:solidFill>
              </a:rPr>
              <a:t>Musc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A241B0-759F-A5AB-EA0B-CDA10CC76B33}"/>
              </a:ext>
            </a:extLst>
          </p:cNvPr>
          <p:cNvSpPr/>
          <p:nvPr/>
        </p:nvSpPr>
        <p:spPr>
          <a:xfrm>
            <a:off x="3057100" y="1817427"/>
            <a:ext cx="3207222" cy="4230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ΔP =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Volumen</a:t>
            </a:r>
            <a:r>
              <a:rPr lang="es-ES" dirty="0">
                <a:solidFill>
                  <a:schemeClr val="bg1"/>
                </a:solidFill>
              </a:rPr>
              <a:t> x </a:t>
            </a:r>
            <a:r>
              <a:rPr lang="es-ES" dirty="0" err="1">
                <a:solidFill>
                  <a:schemeClr val="bg1"/>
                </a:solidFill>
              </a:rPr>
              <a:t>Elastancia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08B94A1-CDB0-0671-0F98-C65D587DCD27}"/>
              </a:ext>
            </a:extLst>
          </p:cNvPr>
          <p:cNvSpPr/>
          <p:nvPr/>
        </p:nvSpPr>
        <p:spPr>
          <a:xfrm>
            <a:off x="6264322" y="1815151"/>
            <a:ext cx="2429302" cy="4230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ΔP =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Flujo</a:t>
            </a:r>
            <a:r>
              <a:rPr lang="es-ES" dirty="0">
                <a:solidFill>
                  <a:schemeClr val="bg1"/>
                </a:solidFill>
              </a:rPr>
              <a:t> x Resistencia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48C807F-A4A8-6528-3155-A3016C7C6834}"/>
              </a:ext>
            </a:extLst>
          </p:cNvPr>
          <p:cNvSpPr/>
          <p:nvPr/>
        </p:nvSpPr>
        <p:spPr>
          <a:xfrm>
            <a:off x="8693624" y="1815151"/>
            <a:ext cx="3207222" cy="4230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ΔP = </a:t>
            </a:r>
            <a:r>
              <a:rPr lang="es-ES" dirty="0" err="1">
                <a:solidFill>
                  <a:schemeClr val="bg1"/>
                </a:solidFill>
              </a:rPr>
              <a:t>PEEPtotal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5B3183-4AA1-1F20-3926-CF162D7C0D69}"/>
              </a:ext>
            </a:extLst>
          </p:cNvPr>
          <p:cNvSpPr/>
          <p:nvPr/>
        </p:nvSpPr>
        <p:spPr>
          <a:xfrm>
            <a:off x="2743203" y="1815151"/>
            <a:ext cx="313897" cy="42308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=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1575A3F4-CD26-9F5F-0A30-D45AA68E2714}"/>
              </a:ext>
            </a:extLst>
          </p:cNvPr>
          <p:cNvSpPr/>
          <p:nvPr/>
        </p:nvSpPr>
        <p:spPr>
          <a:xfrm>
            <a:off x="1528549" y="1446662"/>
            <a:ext cx="313897" cy="3548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AEFC71E4-0984-91D8-011C-2A93AF39E397}"/>
              </a:ext>
            </a:extLst>
          </p:cNvPr>
          <p:cNvSpPr/>
          <p:nvPr/>
        </p:nvSpPr>
        <p:spPr>
          <a:xfrm>
            <a:off x="4503762" y="1435289"/>
            <a:ext cx="313897" cy="3548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146B9DFC-BC90-2EF6-F823-1D2018A6BB80}"/>
              </a:ext>
            </a:extLst>
          </p:cNvPr>
          <p:cNvSpPr/>
          <p:nvPr/>
        </p:nvSpPr>
        <p:spPr>
          <a:xfrm>
            <a:off x="7374343" y="1421639"/>
            <a:ext cx="313897" cy="3548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FDA8CB14-7744-2B41-F5BE-2E221810AD20}"/>
              </a:ext>
            </a:extLst>
          </p:cNvPr>
          <p:cNvSpPr/>
          <p:nvPr/>
        </p:nvSpPr>
        <p:spPr>
          <a:xfrm>
            <a:off x="10124368" y="1446662"/>
            <a:ext cx="313897" cy="3548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170AEFD-9535-E765-9427-AD396A535EC0}"/>
              </a:ext>
            </a:extLst>
          </p:cNvPr>
          <p:cNvSpPr/>
          <p:nvPr/>
        </p:nvSpPr>
        <p:spPr>
          <a:xfrm>
            <a:off x="395785" y="4833588"/>
            <a:ext cx="3534770" cy="1257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rgbClr val="002060"/>
                </a:solidFill>
              </a:rPr>
              <a:t>Flujo:</a:t>
            </a:r>
          </a:p>
          <a:p>
            <a:r>
              <a:rPr lang="es-ES" i="1" dirty="0">
                <a:solidFill>
                  <a:schemeClr val="tx1"/>
                </a:solidFill>
              </a:rPr>
              <a:t>Variable dependiente de la Impedancia del SR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EAF5002-1EDE-2E68-BA17-A0139982ACCA}"/>
              </a:ext>
            </a:extLst>
          </p:cNvPr>
          <p:cNvSpPr/>
          <p:nvPr/>
        </p:nvSpPr>
        <p:spPr>
          <a:xfrm>
            <a:off x="395785" y="2743202"/>
            <a:ext cx="3534770" cy="124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Presión:</a:t>
            </a:r>
          </a:p>
          <a:p>
            <a:r>
              <a:rPr lang="es-ES" i="1" dirty="0">
                <a:solidFill>
                  <a:schemeClr val="tx1"/>
                </a:solidFill>
              </a:rPr>
              <a:t>Variable límite de PC (independiente de la Impedancia del SR)</a:t>
            </a:r>
            <a:endParaRPr lang="es-AR" i="1" dirty="0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D4C8462-FD68-92B2-3CEC-032AA8C37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850" y="2665272"/>
            <a:ext cx="4466231" cy="34739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A9F656E-DB3A-5320-E84E-08670B2D549D}"/>
              </a:ext>
            </a:extLst>
          </p:cNvPr>
          <p:cNvSpPr/>
          <p:nvPr/>
        </p:nvSpPr>
        <p:spPr>
          <a:xfrm>
            <a:off x="10124369" y="2961564"/>
            <a:ext cx="1885662" cy="4230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Presión vía aérea</a:t>
            </a:r>
            <a:endParaRPr lang="es-AR" b="1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31E35B8-C376-C1B3-EEE8-796BAE5384C3}"/>
              </a:ext>
            </a:extLst>
          </p:cNvPr>
          <p:cNvSpPr/>
          <p:nvPr/>
        </p:nvSpPr>
        <p:spPr>
          <a:xfrm>
            <a:off x="10124369" y="3684896"/>
            <a:ext cx="1885662" cy="4230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Presión alveolar</a:t>
            </a:r>
            <a:endParaRPr lang="es-AR" b="1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B0C1E76-5624-9834-18D6-628A6B91E093}"/>
              </a:ext>
            </a:extLst>
          </p:cNvPr>
          <p:cNvSpPr/>
          <p:nvPr/>
        </p:nvSpPr>
        <p:spPr>
          <a:xfrm>
            <a:off x="10124368" y="5039441"/>
            <a:ext cx="1885662" cy="4230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Flujo</a:t>
            </a:r>
            <a:endParaRPr lang="es-AR" b="1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5D8922DC-6EF8-E954-D7D6-92E7436D9595}"/>
              </a:ext>
            </a:extLst>
          </p:cNvPr>
          <p:cNvCxnSpPr/>
          <p:nvPr/>
        </p:nvCxnSpPr>
        <p:spPr>
          <a:xfrm>
            <a:off x="9662615" y="3896436"/>
            <a:ext cx="3138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77395B2A-D253-000D-F09D-E949BAB85872}"/>
              </a:ext>
            </a:extLst>
          </p:cNvPr>
          <p:cNvCxnSpPr/>
          <p:nvPr/>
        </p:nvCxnSpPr>
        <p:spPr>
          <a:xfrm>
            <a:off x="9685361" y="3173104"/>
            <a:ext cx="313898" cy="0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3D5DD33-F6EB-5CF4-9438-C31D0451AEC6}"/>
              </a:ext>
            </a:extLst>
          </p:cNvPr>
          <p:cNvCxnSpPr/>
          <p:nvPr/>
        </p:nvCxnSpPr>
        <p:spPr>
          <a:xfrm>
            <a:off x="9685361" y="5250981"/>
            <a:ext cx="31389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5D5D10C-0A12-64D6-C74C-7082678CF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4"/>
    </mc:Choice>
    <mc:Fallback xmlns="">
      <p:transition spd="slow" advTm="7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A6EE1-BEF7-2C3E-C152-69E8B083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Medición de Flujo. Cálculo de volumen (</a:t>
            </a:r>
            <a:r>
              <a:rPr lang="es-ES" b="1" dirty="0">
                <a:latin typeface="Montserrat" panose="00000500000000000000" pitchFamily="2" charset="0"/>
              </a:rPr>
              <a:t>∫</a:t>
            </a:r>
            <a:r>
              <a:rPr lang="es-ES" b="1" dirty="0"/>
              <a:t>Flujo/tiempo)</a:t>
            </a:r>
            <a:endParaRPr lang="es-AR" b="1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0F4C5F0-82F7-191C-7437-961DA929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8428" y="1978098"/>
            <a:ext cx="3305175" cy="4740275"/>
          </a:xfrm>
          <a:prstGeom prst="rect">
            <a:avLst/>
          </a:prstGeom>
          <a:noFill/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A0002C0-0920-5191-DFC3-B6BE50D5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292600"/>
            <a:ext cx="160813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humb_iSpiroquantA">
            <a:hlinkClick r:id="" action="ppaction://noaction"/>
            <a:extLst>
              <a:ext uri="{FF2B5EF4-FFF2-40B4-BE49-F238E27FC236}">
                <a16:creationId xmlns:a16="http://schemas.microsoft.com/office/drawing/2014/main" id="{8FBB153A-2341-5D24-8CF9-216FB6704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292601"/>
            <a:ext cx="18732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2D1B4F5-6B5B-8E40-A7CB-5FEF1E67B4DE}"/>
              </a:ext>
            </a:extLst>
          </p:cNvPr>
          <p:cNvSpPr/>
          <p:nvPr/>
        </p:nvSpPr>
        <p:spPr>
          <a:xfrm>
            <a:off x="286603" y="2361063"/>
            <a:ext cx="6373504" cy="1460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i="1" dirty="0">
                <a:solidFill>
                  <a:schemeClr val="bg1"/>
                </a:solidFill>
              </a:rPr>
              <a:t>Sensores de flujo inspiratorio y espiratorio integran las señales</a:t>
            </a:r>
            <a:endParaRPr lang="es-AR" sz="3200" i="1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B7FAD2-6B5C-5289-6144-5A5E34340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30"/>
    </mc:Choice>
    <mc:Fallback xmlns="">
      <p:transition spd="slow" advTm="49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7E42F4-E506-7189-AC7A-D24F59C92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Flujo espiratorio y obstrucción</a:t>
            </a:r>
            <a:endParaRPr lang="es-AR" b="1" dirty="0"/>
          </a:p>
        </p:txBody>
      </p:sp>
      <p:pic>
        <p:nvPicPr>
          <p:cNvPr id="3" name="Picture 2" descr="~lwf0017">
            <a:extLst>
              <a:ext uri="{FF2B5EF4-FFF2-40B4-BE49-F238E27FC236}">
                <a16:creationId xmlns:a16="http://schemas.microsoft.com/office/drawing/2014/main" id="{522292BE-3ABE-4C1C-8031-8D55972A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317" y="2025650"/>
            <a:ext cx="6317587" cy="483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57BB8F-B393-68E6-96BE-9D6BEDDB6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20"/>
    </mc:Choice>
    <mc:Fallback xmlns="">
      <p:transition spd="slow" advTm="5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A7A5B99-6DD7-AC4E-EC13-4B37DD5D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Obstrucción al flujo espiratorio</a:t>
            </a:r>
            <a:endParaRPr lang="es-AR" b="1" dirty="0"/>
          </a:p>
        </p:txBody>
      </p:sp>
      <p:pic>
        <p:nvPicPr>
          <p:cNvPr id="4" name="Picture 4" descr="Figura 04">
            <a:extLst>
              <a:ext uri="{FF2B5EF4-FFF2-40B4-BE49-F238E27FC236}">
                <a16:creationId xmlns:a16="http://schemas.microsoft.com/office/drawing/2014/main" id="{74D4A8A4-6BCC-4D66-7FBD-094241F99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18" y="2884445"/>
            <a:ext cx="2374047" cy="334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2A50D52-F6F4-9A4B-3824-F897BD898734}"/>
              </a:ext>
            </a:extLst>
          </p:cNvPr>
          <p:cNvSpPr/>
          <p:nvPr/>
        </p:nvSpPr>
        <p:spPr>
          <a:xfrm>
            <a:off x="436729" y="3125338"/>
            <a:ext cx="1659974" cy="2491238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069FA5-FD92-C2FB-0828-94C2F4F1F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427" y="2747965"/>
            <a:ext cx="3233057" cy="1561763"/>
          </a:xfrm>
          <a:prstGeom prst="rect">
            <a:avLst/>
          </a:prstGeom>
          <a:ln>
            <a:solidFill>
              <a:srgbClr val="41D3B3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F02D4C-6A62-7FA7-E10C-28E564A87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358" y="4418911"/>
            <a:ext cx="3233057" cy="1886353"/>
          </a:xfrm>
          <a:prstGeom prst="rect">
            <a:avLst/>
          </a:prstGeom>
          <a:ln>
            <a:solidFill>
              <a:srgbClr val="41D3B3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1E0C1B1-25D5-9008-20A5-76B7E1043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370" y="3409446"/>
            <a:ext cx="3750859" cy="2063305"/>
          </a:xfrm>
          <a:prstGeom prst="rect">
            <a:avLst/>
          </a:prstGeom>
          <a:ln>
            <a:solidFill>
              <a:srgbClr val="41D3B3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1AA8B608-E64B-BEA9-DB98-21C6DDA0107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03600" y="3817080"/>
              <a:ext cx="6647040" cy="21780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1AA8B608-E64B-BEA9-DB98-21C6DDA010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87760" y="3753720"/>
                <a:ext cx="6678360" cy="23047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B0333B-6E5C-687E-76A7-C2AA4842B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38"/>
    </mc:Choice>
    <mc:Fallback xmlns="">
      <p:transition spd="slow" advTm="12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DCB89-0015-E9D0-5CE8-AC4B741B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/>
              <a:t>Cambios en la impedancia del sistema respiratorio</a:t>
            </a:r>
            <a:br>
              <a:rPr lang="es-ES" sz="3600" dirty="0"/>
            </a:br>
            <a:r>
              <a:rPr lang="es-ES" sz="3200" i="1" dirty="0"/>
              <a:t>Variable dependiente: flujo inspiratorio</a:t>
            </a:r>
            <a:endParaRPr lang="es-AR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82666-6FD3-3774-0DFA-DBDB980A7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43" y="2156346"/>
            <a:ext cx="8344533" cy="433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398AB7D4-BB1C-02A6-0F9B-BBB9AC96E1ED}"/>
              </a:ext>
            </a:extLst>
          </p:cNvPr>
          <p:cNvSpPr/>
          <p:nvPr/>
        </p:nvSpPr>
        <p:spPr>
          <a:xfrm>
            <a:off x="409433" y="2408830"/>
            <a:ext cx="2975212" cy="1325563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Incremento progresivo de la Resistencia</a:t>
            </a:r>
            <a:endParaRPr lang="es-AR" sz="2400" b="1" dirty="0">
              <a:solidFill>
                <a:srgbClr val="002060"/>
              </a:solidFill>
            </a:endParaRPr>
          </a:p>
        </p:txBody>
      </p:sp>
      <p:sp>
        <p:nvSpPr>
          <p:cNvPr id="5" name="Flecha: pentágono 4">
            <a:extLst>
              <a:ext uri="{FF2B5EF4-FFF2-40B4-BE49-F238E27FC236}">
                <a16:creationId xmlns:a16="http://schemas.microsoft.com/office/drawing/2014/main" id="{8E1D6383-B108-61CB-100A-D54653058F79}"/>
              </a:ext>
            </a:extLst>
          </p:cNvPr>
          <p:cNvSpPr/>
          <p:nvPr/>
        </p:nvSpPr>
        <p:spPr>
          <a:xfrm>
            <a:off x="409433" y="4574276"/>
            <a:ext cx="2975212" cy="1325563"/>
          </a:xfrm>
          <a:prstGeom prst="homePlate">
            <a:avLst/>
          </a:prstGeom>
          <a:solidFill>
            <a:srgbClr val="FF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Incremento progresivo de la </a:t>
            </a:r>
            <a:r>
              <a:rPr lang="es-ES" sz="2400" b="1" dirty="0" err="1">
                <a:solidFill>
                  <a:schemeClr val="bg1"/>
                </a:solidFill>
              </a:rPr>
              <a:t>Elastancia</a:t>
            </a:r>
            <a:endParaRPr lang="es-AR" sz="2400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2E2733-36B3-48EF-7FE4-943A1E51E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62"/>
    </mc:Choice>
    <mc:Fallback xmlns="">
      <p:transition spd="slow" advTm="4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heme/theme1.xml><?xml version="1.0" encoding="utf-8"?>
<a:theme xmlns:a="http://schemas.openxmlformats.org/drawingml/2006/main" name="Tema de Office">
  <a:themeElements>
    <a:clrScheme name="Capoos">
      <a:dk1>
        <a:srgbClr val="161A24"/>
      </a:dk1>
      <a:lt1>
        <a:sysClr val="window" lastClr="FFFFFF"/>
      </a:lt1>
      <a:dk2>
        <a:srgbClr val="6B2DDE"/>
      </a:dk2>
      <a:lt2>
        <a:srgbClr val="FF5033"/>
      </a:lt2>
      <a:accent1>
        <a:srgbClr val="41D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1D3B3"/>
      </a:hlink>
      <a:folHlink>
        <a:srgbClr val="6B2D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530</Words>
  <Application>Microsoft Office PowerPoint</Application>
  <PresentationFormat>Panorámica</PresentationFormat>
  <Paragraphs>69</Paragraphs>
  <Slides>18</Slides>
  <Notes>1</Notes>
  <HiddenSlides>0</HiddenSlides>
  <MMClips>18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Franklin Gothic Book</vt:lpstr>
      <vt:lpstr>K2D</vt:lpstr>
      <vt:lpstr>Montserrat</vt:lpstr>
      <vt:lpstr>var(--nova-font-family-sans-serif)</vt:lpstr>
      <vt:lpstr>Tema de Office</vt:lpstr>
      <vt:lpstr>Presentación de PowerPoint</vt:lpstr>
      <vt:lpstr>Programación del Volumen Corriente La programación inicial debe realizarse en función del tamaño anatómico del pulmón: peso corporal predicho</vt:lpstr>
      <vt:lpstr>Ajuste del volumen al tamaño funcional del pulmón: Normalización por Elastancia</vt:lpstr>
      <vt:lpstr>Riesgo de injuria por Vt elevado</vt:lpstr>
      <vt:lpstr>Presión aplicada = Presión Elástica inspiratoria + Presión Resistiva + Presión Elástica umbral</vt:lpstr>
      <vt:lpstr>Medición de Flujo. Cálculo de volumen (∫Flujo/tiempo)</vt:lpstr>
      <vt:lpstr>Flujo espiratorio y obstrucción</vt:lpstr>
      <vt:lpstr>Obstrucción al flujo espiratorio</vt:lpstr>
      <vt:lpstr>Cambios en la impedancia del sistema respiratorio Variable dependiente: flujo inspiratorio</vt:lpstr>
      <vt:lpstr>Efecto del esfuerzo inspiratorio</vt:lpstr>
      <vt:lpstr>Velocidad de presurización: Rise Time/ Pressure Slope/ Rampa</vt:lpstr>
      <vt:lpstr>Medición de AutoPEEP: maniobra de oclusión Tele espiratoria</vt:lpstr>
      <vt:lpstr>Medición de Volumen atrapado y AutoPEEP por ΔPplat</vt:lpstr>
      <vt:lpstr>Modo VC-CMV y Ecuación de Movimiento de los Gases</vt:lpstr>
      <vt:lpstr>Modo PC-CMV y Ecuación de Movimiento de los Gases</vt:lpstr>
      <vt:lpstr>Conclusiones</vt:lpstr>
      <vt:lpstr>Actividades de Integración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lucio santana</dc:creator>
  <cp:lastModifiedBy>JOSE MAURICIO LANDEROS SERENDERO</cp:lastModifiedBy>
  <cp:revision>56</cp:revision>
  <dcterms:created xsi:type="dcterms:W3CDTF">2023-05-03T16:50:36Z</dcterms:created>
  <dcterms:modified xsi:type="dcterms:W3CDTF">2023-11-27T14:09:01Z</dcterms:modified>
</cp:coreProperties>
</file>