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A24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82E1E-DAA6-DD25-4C86-CA2C5BB9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B3267B-AD9D-985D-689B-FF618788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4686"/>
            <a:ext cx="9144000" cy="15131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7A84DA-EFDA-B8C0-505B-7BF75F9D7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4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2535-6F91-9714-BF4F-907BA25D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3755"/>
            <a:ext cx="10515600" cy="1759955"/>
          </a:xfrm>
        </p:spPr>
        <p:txBody>
          <a:bodyPr anchor="b"/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7A11D-15F5-0359-3A19-0640CF5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966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69CE8CD-2776-C317-BF9A-00105CF46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5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2535-6F91-9714-BF4F-907BA25D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3755"/>
            <a:ext cx="10515600" cy="1759955"/>
          </a:xfrm>
        </p:spPr>
        <p:txBody>
          <a:bodyPr anchor="b"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7A11D-15F5-0359-3A19-0640CF5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966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23BB9F22-1597-6752-5191-CB6F9B563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2535-6F91-9714-BF4F-907BA25D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3755"/>
            <a:ext cx="10515600" cy="1759955"/>
          </a:xfrm>
        </p:spPr>
        <p:txBody>
          <a:bodyPr anchor="b"/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7A11D-15F5-0359-3A19-0640CF5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966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D0531ACF-67BC-F2F3-39A5-3606E5BC5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2535-6F91-9714-BF4F-907BA25D2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3755"/>
            <a:ext cx="10515600" cy="1759955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7A11D-15F5-0359-3A19-0640CF50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966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58E526E-9746-EC2C-C1BA-23CB60F93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8E74C-0E49-92BE-55BF-3D0D7953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2B355-E230-640B-6AC2-D1C8CF7D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BA897D-19C8-38C9-67E6-67586565B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1E69DE-9145-0061-0730-5D2F9FBA8E5F}"/>
              </a:ext>
            </a:extLst>
          </p:cNvPr>
          <p:cNvSpPr/>
          <p:nvPr userDrawn="1"/>
        </p:nvSpPr>
        <p:spPr>
          <a:xfrm>
            <a:off x="0" y="365125"/>
            <a:ext cx="36700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49DFC8C-DBEA-0EFC-9BF3-8FB8F6782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05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8E74C-0E49-92BE-55BF-3D0D7953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2B355-E230-640B-6AC2-D1C8CF7D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BA897D-19C8-38C9-67E6-67586565B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4FD76F2-A491-CCBE-A92A-201FAC5F0901}"/>
              </a:ext>
            </a:extLst>
          </p:cNvPr>
          <p:cNvSpPr/>
          <p:nvPr userDrawn="1"/>
        </p:nvSpPr>
        <p:spPr>
          <a:xfrm>
            <a:off x="0" y="365125"/>
            <a:ext cx="36700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F11A79E-B206-58F9-4C81-0BFCC06F8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9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C07BA-794E-3817-F297-71AC03F5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37F1D-FD58-2041-71A4-615A6499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7748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9F9441-65D2-8D57-2517-04581D0C6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8081"/>
            <a:ext cx="5157787" cy="34215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5B480F-1E85-7F9A-A6D4-2C2AE2E83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7748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15FD53-9AA2-02D6-214F-33A7F6C25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8081"/>
            <a:ext cx="5183188" cy="34215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DB8E95C-4697-1C33-36EE-3961797F7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4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a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C07BA-794E-3817-F297-71AC03F5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37F1D-FD58-2041-71A4-615A6499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7748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9F9441-65D2-8D57-2517-04581D0C6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8081"/>
            <a:ext cx="5157787" cy="342158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5B480F-1E85-7F9A-A6D4-2C2AE2E83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7748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15FD53-9AA2-02D6-214F-33A7F6C25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8081"/>
            <a:ext cx="5183188" cy="342158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FBCF751-7E23-2464-0CCA-E68B9B8E8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44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C07BA-794E-3817-F297-71AC03F5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37F1D-FD58-2041-71A4-615A6499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7748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9F9441-65D2-8D57-2517-04581D0C6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8081"/>
            <a:ext cx="5157787" cy="34215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5B480F-1E85-7F9A-A6D4-2C2AE2E83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7748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15FD53-9AA2-02D6-214F-33A7F6C25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8081"/>
            <a:ext cx="5183188" cy="34215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D79DB3E-0C2A-D1FC-25B0-74186520239A}"/>
              </a:ext>
            </a:extLst>
          </p:cNvPr>
          <p:cNvSpPr/>
          <p:nvPr userDrawn="1"/>
        </p:nvSpPr>
        <p:spPr>
          <a:xfrm>
            <a:off x="0" y="365125"/>
            <a:ext cx="36700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3D598FC5-0121-D3AC-03F1-75F49D862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95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a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C07BA-794E-3817-F297-71AC03F5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37F1D-FD58-2041-71A4-615A6499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7748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9F9441-65D2-8D57-2517-04581D0C6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8081"/>
            <a:ext cx="5157787" cy="342158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5B480F-1E85-7F9A-A6D4-2C2AE2E83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7748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15FD53-9AA2-02D6-214F-33A7F6C25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8081"/>
            <a:ext cx="5183188" cy="342158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1EBA61-3715-58BF-7FF8-539DE85D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399F98-EC53-4A00-BF96-1D96800D1016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E76030E4-68E7-E7FD-6BE2-335628327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8224" y="6354523"/>
            <a:ext cx="1455576" cy="36695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480E837-E120-0B18-8E89-72C10E66BDA3}"/>
              </a:ext>
            </a:extLst>
          </p:cNvPr>
          <p:cNvSpPr/>
          <p:nvPr userDrawn="1"/>
        </p:nvSpPr>
        <p:spPr>
          <a:xfrm>
            <a:off x="0" y="365125"/>
            <a:ext cx="36700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9730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82E1E-DAA6-DD25-4C86-CA2C5BB9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B3267B-AD9D-985D-689B-FF618788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4686"/>
            <a:ext cx="9144000" cy="15131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6E13E88-F14C-4CCD-3AAA-36A0C142F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6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A550D-B84F-5386-8C9A-144FD07A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C6BF858-5FA4-EE2F-50A1-C72AD78A70F0}"/>
              </a:ext>
            </a:extLst>
          </p:cNvPr>
          <p:cNvSpPr/>
          <p:nvPr userDrawn="1"/>
        </p:nvSpPr>
        <p:spPr>
          <a:xfrm>
            <a:off x="838200" y="1859120"/>
            <a:ext cx="10515600" cy="629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0A1BF29-29B4-CF7F-CA46-07E29C75A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2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A550D-B84F-5386-8C9A-144FD07A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1142016-D671-E0FD-1921-3C5042CEC149}"/>
              </a:ext>
            </a:extLst>
          </p:cNvPr>
          <p:cNvSpPr/>
          <p:nvPr userDrawn="1"/>
        </p:nvSpPr>
        <p:spPr>
          <a:xfrm>
            <a:off x="838200" y="1859120"/>
            <a:ext cx="10515600" cy="629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7624240-60A9-1194-04E9-FA615EDE9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A550D-B84F-5386-8C9A-144FD07A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4B7D8A-E312-38AD-BA8D-B62EDEA0ACBD}"/>
              </a:ext>
            </a:extLst>
          </p:cNvPr>
          <p:cNvSpPr/>
          <p:nvPr userDrawn="1"/>
        </p:nvSpPr>
        <p:spPr>
          <a:xfrm>
            <a:off x="0" y="365125"/>
            <a:ext cx="36700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E6191B8-6D9B-7897-19BE-0FEEEDCA3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58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Solo el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A550D-B84F-5386-8C9A-144FD07A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F71B26E-4FA4-307B-0C17-45FF876B6AF6}"/>
              </a:ext>
            </a:extLst>
          </p:cNvPr>
          <p:cNvSpPr/>
          <p:nvPr userDrawn="1"/>
        </p:nvSpPr>
        <p:spPr>
          <a:xfrm>
            <a:off x="0" y="365125"/>
            <a:ext cx="36700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C2196F8-BB96-606C-2D47-80D18A993B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9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DD99A73B-E83C-4BDF-C51A-C86A0CE77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66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1159129-443F-47CD-54D6-1EBE6B8CD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51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F45278-408F-78E1-60B3-9C65B4928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68221"/>
            <a:ext cx="6172200" cy="5092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9B07742-2256-2D74-04E7-A9BF7E50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822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908C1567-49C9-6C8C-6165-0E2BE86EF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26545"/>
            <a:ext cx="3932237" cy="304244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FBCA72-D171-C906-4D4B-109602FB60BF}"/>
              </a:ext>
            </a:extLst>
          </p:cNvPr>
          <p:cNvSpPr/>
          <p:nvPr userDrawn="1"/>
        </p:nvSpPr>
        <p:spPr>
          <a:xfrm>
            <a:off x="839788" y="2537144"/>
            <a:ext cx="3932237" cy="457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7AAF284B-0010-F7D5-97B7-01C21B4289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4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F45278-408F-78E1-60B3-9C65B4928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68221"/>
            <a:ext cx="6172200" cy="509283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9B07742-2256-2D74-04E7-A9BF7E50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822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908C1567-49C9-6C8C-6165-0E2BE86EF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26545"/>
            <a:ext cx="3932237" cy="304244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FBCA72-D171-C906-4D4B-109602FB60BF}"/>
              </a:ext>
            </a:extLst>
          </p:cNvPr>
          <p:cNvSpPr/>
          <p:nvPr userDrawn="1"/>
        </p:nvSpPr>
        <p:spPr>
          <a:xfrm>
            <a:off x="839788" y="2537144"/>
            <a:ext cx="3932237" cy="457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9406A6B-5BBF-E2F1-CD63-35F1A352A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11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Imagen con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9BED1-D0DD-A7E6-8904-0304062E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822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BDE12E-ACA7-AB0F-06D3-C0783C52D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768220"/>
            <a:ext cx="6172200" cy="51007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18AA09-B5D7-5C07-E7F4-265944B02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26545"/>
            <a:ext cx="3932237" cy="304244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1980AA-B6A4-71D6-E357-DFBEDCA7E270}"/>
              </a:ext>
            </a:extLst>
          </p:cNvPr>
          <p:cNvSpPr/>
          <p:nvPr userDrawn="1"/>
        </p:nvSpPr>
        <p:spPr>
          <a:xfrm>
            <a:off x="839788" y="2537144"/>
            <a:ext cx="3932237" cy="457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83B7544-4BCD-8DDE-26E1-5C30AC7FB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Imagen con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9BED1-D0DD-A7E6-8904-0304062E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822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BDE12E-ACA7-AB0F-06D3-C0783C52D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768220"/>
            <a:ext cx="6172200" cy="51007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18AA09-B5D7-5C07-E7F4-265944B02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26545"/>
            <a:ext cx="3932237" cy="304244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1980AA-B6A4-71D6-E357-DFBEDCA7E270}"/>
              </a:ext>
            </a:extLst>
          </p:cNvPr>
          <p:cNvSpPr/>
          <p:nvPr userDrawn="1"/>
        </p:nvSpPr>
        <p:spPr>
          <a:xfrm>
            <a:off x="839788" y="2537144"/>
            <a:ext cx="3932237" cy="457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519867A-EDBB-9BAB-5B0C-360C70A75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82E1E-DAA6-DD25-4C86-CA2C5BB9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B3267B-AD9D-985D-689B-FF618788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4686"/>
            <a:ext cx="9144000" cy="15131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88DA9B6D-0E6D-D57D-1F0D-7B16B1610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0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82E1E-DAA6-DD25-4C86-CA2C5BB9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B3267B-AD9D-985D-689B-FF618788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4686"/>
            <a:ext cx="9144000" cy="15131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669AE21-75F9-64E5-FE38-B32014C4F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2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82E1E-DAA6-DD25-4C86-CA2C5BB9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B3267B-AD9D-985D-689B-FF618788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4686"/>
            <a:ext cx="9144000" cy="15131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2012E49-25A5-8AA3-579E-525C962A5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7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8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82E1E-DAA6-DD25-4C86-CA2C5BB9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B3267B-AD9D-985D-689B-FF618788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4686"/>
            <a:ext cx="9144000" cy="15131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7EAA6F4-BFF7-AFAF-F482-C44D499AE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7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82E1E-DAA6-DD25-4C86-CA2C5BB9B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B3267B-AD9D-985D-689B-FF618788A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4686"/>
            <a:ext cx="9144000" cy="15131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4CF56364-CFF0-2039-6285-B7F0C68C17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7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1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7B19C-9056-ACC4-F5E5-EFAB5867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8B641D-B8C6-A307-A319-743ABC6F9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F2D146-0974-0AF8-A641-6A2BD58C15E2}"/>
              </a:ext>
            </a:extLst>
          </p:cNvPr>
          <p:cNvSpPr/>
          <p:nvPr userDrawn="1"/>
        </p:nvSpPr>
        <p:spPr>
          <a:xfrm>
            <a:off x="0" y="365125"/>
            <a:ext cx="36700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5C65FE0-6C07-6ACF-7305-8F5B874FA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7B19C-9056-ACC4-F5E5-EFAB5867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8B641D-B8C6-A307-A319-743ABC6F9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5F2D146-0974-0AF8-A641-6A2BD58C15E2}"/>
              </a:ext>
            </a:extLst>
          </p:cNvPr>
          <p:cNvSpPr/>
          <p:nvPr userDrawn="1"/>
        </p:nvSpPr>
        <p:spPr>
          <a:xfrm>
            <a:off x="0" y="365125"/>
            <a:ext cx="367004" cy="1325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A593C55-B0BC-62AC-D277-E8E7BC60C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39" y="6279878"/>
            <a:ext cx="1455576" cy="3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7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03D392-296B-9907-FB21-18F1768F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A8052B-1EFB-EF0E-701C-5DD01982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297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0" r:id="rId3"/>
    <p:sldLayoutId id="2147483681" r:id="rId4"/>
    <p:sldLayoutId id="2147483659" r:id="rId5"/>
    <p:sldLayoutId id="2147483660" r:id="rId6"/>
    <p:sldLayoutId id="2147483661" r:id="rId7"/>
    <p:sldLayoutId id="2147483650" r:id="rId8"/>
    <p:sldLayoutId id="2147483662" r:id="rId9"/>
    <p:sldLayoutId id="2147483651" r:id="rId10"/>
    <p:sldLayoutId id="2147483678" r:id="rId11"/>
    <p:sldLayoutId id="2147483663" r:id="rId12"/>
    <p:sldLayoutId id="2147483679" r:id="rId13"/>
    <p:sldLayoutId id="2147483652" r:id="rId14"/>
    <p:sldLayoutId id="2147483664" r:id="rId15"/>
    <p:sldLayoutId id="2147483665" r:id="rId16"/>
    <p:sldLayoutId id="2147483675" r:id="rId17"/>
    <p:sldLayoutId id="2147483676" r:id="rId18"/>
    <p:sldLayoutId id="2147483677" r:id="rId19"/>
    <p:sldLayoutId id="2147483654" r:id="rId20"/>
    <p:sldLayoutId id="2147483666" r:id="rId21"/>
    <p:sldLayoutId id="2147483673" r:id="rId22"/>
    <p:sldLayoutId id="2147483674" r:id="rId23"/>
    <p:sldLayoutId id="2147483655" r:id="rId24"/>
    <p:sldLayoutId id="2147483667" r:id="rId25"/>
    <p:sldLayoutId id="2147483668" r:id="rId26"/>
    <p:sldLayoutId id="2147483672" r:id="rId27"/>
    <p:sldLayoutId id="2147483671" r:id="rId28"/>
    <p:sldLayoutId id="214748367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K2D" panose="00000500000000000000" pitchFamily="2" charset="-34"/>
          <a:ea typeface="+mj-ea"/>
          <a:cs typeface="K2D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61A24"/>
          </a:solidFill>
          <a:latin typeface="Montserrat" panose="00000500000000000000" pitchFamily="2" charset="0"/>
          <a:ea typeface="+mn-ea"/>
          <a:cs typeface="K2D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61A24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61A24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1A24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61A24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bezzi.marco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3.tif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53241C5-B4E0-22FD-7C99-9BF18B925FD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26721" y="4244454"/>
            <a:ext cx="9964945" cy="2456597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ES" sz="3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Marco </a:t>
            </a:r>
            <a:r>
              <a:rPr lang="es-ES" sz="3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Bezzi</a:t>
            </a:r>
            <a:endParaRPr lang="es-ES" sz="3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s-ES" sz="2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Prof. Lic. Kinesiólogo Fisiatra. Argentina</a:t>
            </a:r>
          </a:p>
          <a:p>
            <a:pPr algn="l"/>
            <a:r>
              <a:rPr lang="es-ES" sz="2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 D. F. Santojanni. Buenos Aires</a:t>
            </a:r>
          </a:p>
          <a:p>
            <a:pPr algn="l"/>
            <a:r>
              <a:rPr lang="es-ES" sz="2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Sanatorio Otamendi. Buenos Aires</a:t>
            </a:r>
          </a:p>
          <a:p>
            <a:pPr algn="l"/>
            <a:r>
              <a:rPr lang="es-AR" sz="2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Capítulo de Kinesiología Intensivista/Comité de </a:t>
            </a:r>
            <a:r>
              <a:rPr lang="es-AR" sz="25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Neumonología</a:t>
            </a:r>
            <a:r>
              <a:rPr lang="es-AR" sz="2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Crítica. Sociedad Argentina de Terapia Intensiva</a:t>
            </a:r>
          </a:p>
          <a:p>
            <a:pPr algn="l"/>
            <a:r>
              <a:rPr lang="es-AR" sz="2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PROAKI. Sociedad Argentina de Terapia Intensiva-Editorial Panamericana</a:t>
            </a:r>
          </a:p>
          <a:p>
            <a:pPr algn="l"/>
            <a:r>
              <a:rPr lang="es-AR" sz="2500" i="1" dirty="0">
                <a:hlinkClick r:id="rId4"/>
              </a:rPr>
              <a:t>bezzi.marco@gmail.com</a:t>
            </a:r>
            <a:endParaRPr lang="es-AR" sz="2500" i="1" dirty="0"/>
          </a:p>
          <a:p>
            <a:r>
              <a:rPr lang="es-AR" sz="2800" b="1" i="0" dirty="0">
                <a:solidFill>
                  <a:schemeClr val="bg1"/>
                </a:solidFill>
                <a:effectLst/>
                <a:latin typeface="var(--nova-font-family-sans-serif)"/>
              </a:rPr>
              <a:t>ORCID </a:t>
            </a:r>
            <a:r>
              <a:rPr lang="es-AR" sz="2800" b="1" i="0" dirty="0" err="1">
                <a:solidFill>
                  <a:schemeClr val="bg1"/>
                </a:solidFill>
                <a:effectLst/>
                <a:latin typeface="var(--nova-font-family-sans-serif)"/>
              </a:rPr>
              <a:t>iD</a:t>
            </a:r>
            <a:r>
              <a:rPr lang="es-AR" sz="2800" b="1" i="0" dirty="0">
                <a:solidFill>
                  <a:schemeClr val="bg1"/>
                </a:solidFill>
                <a:effectLst/>
                <a:latin typeface="var(--nova-font-family-sans-serif)"/>
              </a:rPr>
              <a:t> </a:t>
            </a:r>
            <a:r>
              <a:rPr lang="es-AR" sz="2800" b="0" i="0" dirty="0">
                <a:solidFill>
                  <a:schemeClr val="bg1"/>
                </a:solidFill>
                <a:effectLst/>
                <a:latin typeface="var(--nova-font-family-sans-serif)"/>
              </a:rPr>
              <a:t>0000-0002-3711-0989</a:t>
            </a:r>
            <a:endParaRPr lang="es-AR" sz="2500" i="1" dirty="0"/>
          </a:p>
          <a:p>
            <a:pPr algn="l"/>
            <a:r>
              <a:rPr lang="es-AR" sz="2500" i="1" dirty="0"/>
              <a:t>https://www.researchgate.net/profile/Marco-Bezzi-4</a:t>
            </a:r>
          </a:p>
          <a:p>
            <a:pPr algn="l"/>
            <a:endParaRPr lang="es-AR" sz="1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2EABAA-58E8-AC86-5229-09D7FCE21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403"/>
            <a:ext cx="2227053" cy="199771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5CB26-DDE2-A091-A8C7-12C0434ED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90" y="0"/>
            <a:ext cx="7306099" cy="338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B26825D-B3F5-2506-B4C6-100E14E82BA1}"/>
              </a:ext>
            </a:extLst>
          </p:cNvPr>
          <p:cNvSpPr txBox="1">
            <a:spLocks/>
          </p:cNvSpPr>
          <p:nvPr/>
        </p:nvSpPr>
        <p:spPr>
          <a:xfrm>
            <a:off x="2227053" y="2026402"/>
            <a:ext cx="9964945" cy="19977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cs typeface="K2D" panose="00000500000000000000"/>
              </a:rPr>
              <a:t>Monitoreo Avanzado del Paciente con Ventilación Mecánica</a:t>
            </a:r>
          </a:p>
          <a:p>
            <a:r>
              <a:rPr lang="es-ES" sz="4800" b="1" dirty="0">
                <a:cs typeface="K2D" panose="00000500000000000000"/>
              </a:rPr>
              <a:t>Introducción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6A8503-D6C2-1F7B-60F1-9B5114D6D9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5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32"/>
    </mc:Choice>
    <mc:Fallback>
      <p:transition spd="slow" advTm="16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46C68-59E1-4307-0525-C8B5F138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dirty="0"/>
              <a:t>Monitoreo Avanzado del Paciente con Ventilación Mecánica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4F31A-4DE1-72D8-655B-2F268621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49" y="1801504"/>
            <a:ext cx="6436057" cy="44242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i="1" dirty="0"/>
              <a:t>El Curso tiene como Objetivo que el alumno pueda realizar e interpretar correctamente el Monitoreo Respiratorio, para realizar las intervenciones y programación más apropiadas.</a:t>
            </a:r>
          </a:p>
          <a:p>
            <a:pPr marL="0" indent="0">
              <a:buNone/>
            </a:pPr>
            <a:endParaRPr lang="es-ES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AR" i="1" dirty="0"/>
              <a:t>Está dirigido a Profesionales que se desempeñan en Áreas Críticas y con conocimientos previos de Ventilación Mecánica.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4EB949-2E17-DBC7-91C1-AF706C073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818" y="1690688"/>
            <a:ext cx="4472973" cy="453507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34D37FC-35FB-323F-12AA-45E55B7C1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8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90"/>
    </mc:Choice>
    <mc:Fallback>
      <p:transition spd="slow" advTm="25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19A9E-6B89-4592-D2B0-8EF3C867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/>
              <a:t>Monitoreo Avanzado del Paciente con Ventilación Mecánica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B404E-9787-1368-92C3-D06DCB24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64" y="2131505"/>
            <a:ext cx="5398827" cy="40181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i="1" dirty="0"/>
              <a:t>Compuesto por 6 Módulos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i="1" dirty="0"/>
              <a:t>Cada Módulo se dictará mediante 2 clases y actividades integradoras.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i="1" dirty="0"/>
              <a:t>Los conocimientos adquiridos se volverán herramientas aplicables a la asistencia de los pacientes.</a:t>
            </a:r>
            <a:endParaRPr lang="es-AR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1A806C-BD6C-2CE0-35A5-D1874108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223" y="2131505"/>
            <a:ext cx="6501777" cy="34342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FE0F2E1-10D4-4A7E-5A4C-D24C2D3844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05"/>
    </mc:Choice>
    <mc:Fallback>
      <p:transition spd="slow" advTm="14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C80B4-0920-F408-8F1F-A1190A60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Docentes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C7ED7-36AB-4471-063D-619BE75E6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433" y="1378424"/>
            <a:ext cx="11245755" cy="4798539"/>
          </a:xfrm>
        </p:spPr>
        <p:txBody>
          <a:bodyPr>
            <a:normAutofit fontScale="25000" lnSpcReduction="20000"/>
          </a:bodyPr>
          <a:lstStyle/>
          <a:p>
            <a:r>
              <a:rPr lang="es-ES" sz="8000" b="1" dirty="0"/>
              <a:t>Norberto </a:t>
            </a:r>
            <a:r>
              <a:rPr lang="es-ES" sz="8000" b="1" dirty="0" err="1"/>
              <a:t>Tiribelli</a:t>
            </a:r>
            <a:endParaRPr lang="es-ES" sz="8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Terapista Físico (</a:t>
            </a:r>
            <a:r>
              <a:rPr lang="es-ES" sz="4000" i="1" dirty="0" err="1"/>
              <a:t>Usal</a:t>
            </a:r>
            <a:r>
              <a:rPr lang="es-ES" sz="4000" i="1" dirty="0"/>
              <a:t>). Especialista en Terapia Intensiva (Sociedad Argentina de Terapia Intensiva)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Miembro de la Sociedad Argentina de Terapia Intensiva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Docente Curso Superior de Especialización en Kinesiología Intensivista y Especialización en Medicina Crítica y Terapia Intensiva (SATI)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Autor de múltiples publicaciones científicas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sz="8000" b="1" dirty="0"/>
              <a:t>Sebastián Fredes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 err="1"/>
              <a:t>Lic</a:t>
            </a:r>
            <a:r>
              <a:rPr lang="es-ES" sz="4000" i="1" dirty="0"/>
              <a:t> Kinesiólogo Fisiatra (UBA). Especialista en Terapia Intensiva (Sociedad Argentina de Terapia Intensiva)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Miembro de la Sociedad Argentina de Terapia Intensiva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Coordinador Docente Curso Superior de Especialización en Kinesiología Intensivista (SATI)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Director Programa de Actualización en Kinesiología Intensivista (SATI-Editorial Panamericana)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Autor de múltiples publicaciones científicas 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1700" i="1" dirty="0"/>
          </a:p>
          <a:p>
            <a:r>
              <a:rPr lang="es-ES" sz="8000" b="1" dirty="0"/>
              <a:t>Marco </a:t>
            </a:r>
            <a:r>
              <a:rPr lang="es-ES" sz="8000" b="1" dirty="0" err="1"/>
              <a:t>Bezzi</a:t>
            </a:r>
            <a:endParaRPr lang="es-ES" sz="8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 err="1"/>
              <a:t>Lic</a:t>
            </a:r>
            <a:r>
              <a:rPr lang="es-ES" sz="4000" i="1" dirty="0"/>
              <a:t> Kinesiólogo Fisiatra (UBA). Especialista en Terapia Intensiva (Sociedad Argentina de Terapia Intensiva). Profesor Universitario (</a:t>
            </a:r>
            <a:r>
              <a:rPr lang="es-ES" sz="4000" i="1" dirty="0" err="1"/>
              <a:t>Usal</a:t>
            </a:r>
            <a:r>
              <a:rPr lang="es-ES" sz="4000" i="1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Miembro de la Sociedad Argentina de Terapia Intensiva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Docente Curso Superior de Especialización en Kinesiología Intensivista y Especialización en Medicina Crítica y Terapia Intensiva (SATI)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Director Programa de Actualización en Kinesiología Intensivista (SATI-Editorial Panamericana)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4000" i="1" dirty="0"/>
              <a:t>Autor de múltiples publicaciones científicas 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912C7F-C4A9-68DA-8AF8-F366973D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956" y="1378424"/>
            <a:ext cx="2056999" cy="17389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E97D10-56F9-B20B-B552-8A88E3F37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558" y="3112861"/>
            <a:ext cx="1185794" cy="164192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8AAFE8-4554-1AE0-34F8-C9CDAD04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4" y="4805363"/>
            <a:ext cx="141709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0E12825-E448-89E8-001A-1594A4D16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216"/>
    </mc:Choice>
    <mc:Fallback>
      <p:transition spd="slow" advTm="79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apoos">
      <a:dk1>
        <a:srgbClr val="161A24"/>
      </a:dk1>
      <a:lt1>
        <a:sysClr val="window" lastClr="FFFFFF"/>
      </a:lt1>
      <a:dk2>
        <a:srgbClr val="6B2DDE"/>
      </a:dk2>
      <a:lt2>
        <a:srgbClr val="FF5033"/>
      </a:lt2>
      <a:accent1>
        <a:srgbClr val="41D3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1D3B3"/>
      </a:hlink>
      <a:folHlink>
        <a:srgbClr val="6B2DD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336</Words>
  <Application>Microsoft Office PowerPoint</Application>
  <PresentationFormat>Panorámica</PresentationFormat>
  <Paragraphs>39</Paragraphs>
  <Slides>4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K2D</vt:lpstr>
      <vt:lpstr>Montserrat</vt:lpstr>
      <vt:lpstr>var(--nova-font-family-sans-serif)</vt:lpstr>
      <vt:lpstr>Wingdings</vt:lpstr>
      <vt:lpstr>Tema de Office</vt:lpstr>
      <vt:lpstr>Presentación de PowerPoint</vt:lpstr>
      <vt:lpstr>Monitoreo Avanzado del Paciente con Ventilación Mecánica</vt:lpstr>
      <vt:lpstr>Monitoreo Avanzado del Paciente con Ventilación Mecánica</vt:lpstr>
      <vt:lpstr>Docentes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lucio santana</dc:creator>
  <cp:lastModifiedBy>Marco Bezzi</cp:lastModifiedBy>
  <cp:revision>5</cp:revision>
  <dcterms:created xsi:type="dcterms:W3CDTF">2023-05-03T16:50:36Z</dcterms:created>
  <dcterms:modified xsi:type="dcterms:W3CDTF">2023-12-21T15:43:21Z</dcterms:modified>
</cp:coreProperties>
</file>