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11" r:id="rId3"/>
    <p:sldId id="312" r:id="rId4"/>
    <p:sldId id="314" r:id="rId5"/>
    <p:sldId id="313" r:id="rId6"/>
    <p:sldId id="330" r:id="rId7"/>
    <p:sldId id="327" r:id="rId8"/>
    <p:sldId id="329" r:id="rId9"/>
    <p:sldId id="328" r:id="rId10"/>
    <p:sldId id="331" r:id="rId11"/>
    <p:sldId id="332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C1481-CB58-9835-1BD8-6DE495671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F3152-BF42-A0FE-129F-5CE625741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58048-5496-43AF-55EA-E97B685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B9D13F-B6FC-26C0-3D2B-A2112D48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A2D63-8EFD-1BD0-7356-E1546C3F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64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02294-32C1-28FB-7A4A-9F01EDA0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7126B2-3240-B978-BFB6-04F365CE1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BB487-5FA6-09B9-8AB8-1A7F148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C5647F-80CB-E6D3-F385-62C48750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CCDAD-F885-FF93-FC6F-9C47BB19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1ADA0C-9E95-614C-58FB-98D3005D8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872CA-0B42-0C94-D609-A883CC9F1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6FF0F-F3F7-7807-097A-56FCA491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E119-0DD5-7281-739B-FB3BF28E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F5C6D4-864B-EADF-5AEB-8A1BCA7F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83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3834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D54E0-4A1A-CEFA-E312-9E6AE551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8613A4-37DA-41F4-F8FB-6728C1FF9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86404-6570-E8C5-58CD-3EFD3854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041B8-CEC6-FF50-5DBD-427BBF11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C9959F-1B9F-119A-942F-2366BA9E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41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BB712-CA15-7A6B-7BF3-433677237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5328ED-8E8C-86EB-2065-C5D1621B3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CBC53-389C-4548-54B2-E41A1DD9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85ADE1-F006-E72A-A8C1-903582BE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72192-3862-A1A5-4076-EA004D02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3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0F194-FD84-59F7-96BE-14EB02A8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50646-2623-1FAE-91B3-3DCE311F8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42F795-9B61-70AF-E4F7-2BDC1B203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A10F20-4222-9928-99C2-585961B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07AC18-F26E-0EF8-69CF-E590CB7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DED33-86A9-536C-788F-E5417DC8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61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49ED1-CC19-E439-B076-666BC8C3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E21BDE-B32A-A04A-2CC0-149FDE4CA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F37A2E-8CCF-FC6C-8B9E-51C69A527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1D6E74-130A-E130-64E7-9C5AC40D9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3D4318-1B7B-6A98-CB7C-8DF523110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9B4F8A-B794-F396-5D32-7379788B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B23BCE-3EAD-3E78-CB0F-7C2319FF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E1E789-4A9B-3D1A-6FC9-48FB1BB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10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C6471-4B40-4533-0502-458F5F70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0A1A52-7241-F41C-D3AA-5FE5CC19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6B9DC6-76B1-144D-31A4-DBC81A7A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1E86A-F38C-F3CC-E819-43A41EA6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3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C3149B-7597-3469-51B4-67E98154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558A8B-309B-3DF8-95AC-A0F85D91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48FED0-3010-537E-FD96-E9C0D323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915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FC7CA-90FD-1DE3-1EA6-24303485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1534B-C90D-6A62-E515-6B99800F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FB4DA-0C2B-1B25-8C96-DA679D6F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8A68D-9C72-4483-189D-60A53FD0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2F18D2-4450-ECAD-8E94-5C53F9A3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7DA679-8CB5-641E-FA33-708927F8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82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6A9D4-F9C8-1085-8C09-802D91E3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C4CBC5-2631-8439-64E2-D39F74989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125652-3009-AFC6-7B22-1E744D0D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A8A75E-739C-ACD7-EF5F-6D981B7F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F84C47-A07A-0B4B-70DE-3FD93513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0A95EC-63E8-819F-4053-C4636054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219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3771AF-0ED4-EFE7-50FA-140C0593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FA86C6-E154-B05C-2EA3-3BA2B9E19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8BEFD-6DA4-0C25-1AFA-E8CCF7DF5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E2A0-291A-4AD9-8F7A-C8CF4692E27B}" type="datetimeFigureOut">
              <a:rPr lang="es-CL" smtClean="0"/>
              <a:t>24-07-2023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407F8-FF1B-1F2C-441F-F0D4909A9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BA087-1FA9-4B48-E183-C71D9C34B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1DD4-2BB7-480D-B979-BD6EC7BB8C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93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1274D-BA05-AC44-A0D1-525908A3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9" y="2581233"/>
            <a:ext cx="10972800" cy="271120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CL" sz="7066" dirty="0"/>
              <a:t>Actividad</a:t>
            </a:r>
            <a:br>
              <a:rPr lang="es-CL" sz="7066" dirty="0"/>
            </a:br>
            <a:br>
              <a:rPr lang="es-CL" dirty="0"/>
            </a:br>
            <a:r>
              <a:rPr lang="es-CL" dirty="0"/>
              <a:t>Determinar la relación aire/O2 para una FiO2 requerida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4643D1D-01D4-5226-9168-89D16BD6B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29339"/>
      </p:ext>
    </p:extLst>
  </p:cSld>
  <p:clrMapOvr>
    <a:masterClrMapping/>
  </p:clrMapOvr>
  <p:transition spd="med" advTm="22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0E50C-D249-7B6A-C2F3-6DF7B020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12 LPM con FiO2 de 0,5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70F68-2163-A754-08A5-74279513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407"/>
            <a:ext cx="10515600" cy="1783829"/>
          </a:xfrm>
        </p:spPr>
        <p:txBody>
          <a:bodyPr/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Flujo de O2 = {Flujo total x (O2 % - 21)} : 79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Flujo de aire = Flujo total – Flujo O2</a:t>
            </a: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es-C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7DF1C5-EA90-4BF8-C8B6-21B4E338A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49"/>
    </mc:Choice>
    <mc:Fallback>
      <p:transition spd="slow" advTm="20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50088-BC93-B64D-A054-603CF300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15929C-8030-5ECA-D13F-AEB8E1D8F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51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D306D-2771-7F4B-B941-78A4E686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6691"/>
            <a:ext cx="10972800" cy="805270"/>
          </a:xfrm>
          <a:solidFill>
            <a:schemeClr val="bg1"/>
          </a:solidFill>
        </p:spPr>
        <p:txBody>
          <a:bodyPr/>
          <a:lstStyle/>
          <a:p>
            <a:r>
              <a:rPr lang="es-CL" dirty="0"/>
              <a:t>Caja Mágica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D2E0A1-D135-554E-B059-A91B373E62D8}"/>
              </a:ext>
            </a:extLst>
          </p:cNvPr>
          <p:cNvSpPr/>
          <p:nvPr/>
        </p:nvSpPr>
        <p:spPr>
          <a:xfrm>
            <a:off x="4385954" y="2517570"/>
            <a:ext cx="3885210" cy="3218212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hangingPunct="0"/>
            <a:endParaRPr lang="es-CL" sz="240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3E38A-BBA2-DD4D-9803-AABB9C72205B}"/>
              </a:ext>
            </a:extLst>
          </p:cNvPr>
          <p:cNvSpPr txBox="1"/>
          <p:nvPr/>
        </p:nvSpPr>
        <p:spPr>
          <a:xfrm>
            <a:off x="5248893" y="3807225"/>
            <a:ext cx="185255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FiO2 deseada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D6F517-D047-6F48-9DBA-87B516F6EEA5}"/>
              </a:ext>
            </a:extLst>
          </p:cNvPr>
          <p:cNvSpPr txBox="1"/>
          <p:nvPr/>
        </p:nvSpPr>
        <p:spPr>
          <a:xfrm>
            <a:off x="4021777" y="2025130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03B22F-A728-184F-BCA5-B812E1DE63C4}"/>
              </a:ext>
            </a:extLst>
          </p:cNvPr>
          <p:cNvSpPr txBox="1"/>
          <p:nvPr/>
        </p:nvSpPr>
        <p:spPr>
          <a:xfrm>
            <a:off x="3657601" y="5589321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100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0F4E41E-34B0-650F-7A46-C40C8C1E5C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732880"/>
      </p:ext>
    </p:extLst>
  </p:cSld>
  <p:clrMapOvr>
    <a:masterClrMapping/>
  </p:clrMapOvr>
  <p:transition spd="med" advTm="222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D306D-2771-7F4B-B941-78A4E686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694"/>
            <a:ext cx="10515600" cy="1325563"/>
          </a:xfrm>
        </p:spPr>
        <p:txBody>
          <a:bodyPr/>
          <a:lstStyle/>
          <a:p>
            <a:r>
              <a:rPr lang="es-CL" dirty="0"/>
              <a:t>Caja Mágica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D2E0A1-D135-554E-B059-A91B373E62D8}"/>
              </a:ext>
            </a:extLst>
          </p:cNvPr>
          <p:cNvSpPr/>
          <p:nvPr/>
        </p:nvSpPr>
        <p:spPr>
          <a:xfrm>
            <a:off x="4213763" y="2558336"/>
            <a:ext cx="3764475" cy="314973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hangingPunct="0"/>
            <a:endParaRPr lang="es-CL" sz="240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3E38A-BBA2-DD4D-9803-AABB9C72205B}"/>
              </a:ext>
            </a:extLst>
          </p:cNvPr>
          <p:cNvSpPr txBox="1"/>
          <p:nvPr/>
        </p:nvSpPr>
        <p:spPr>
          <a:xfrm>
            <a:off x="5902035" y="3807225"/>
            <a:ext cx="54626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70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D6F517-D047-6F48-9DBA-87B516F6EEA5}"/>
              </a:ext>
            </a:extLst>
          </p:cNvPr>
          <p:cNvSpPr txBox="1"/>
          <p:nvPr/>
        </p:nvSpPr>
        <p:spPr>
          <a:xfrm>
            <a:off x="3847606" y="2131610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03B22F-A728-184F-BCA5-B812E1DE63C4}"/>
              </a:ext>
            </a:extLst>
          </p:cNvPr>
          <p:cNvSpPr txBox="1"/>
          <p:nvPr/>
        </p:nvSpPr>
        <p:spPr>
          <a:xfrm>
            <a:off x="3691249" y="5589321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100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06B7F05-B3CE-C749-871B-16CBA7A11A69}"/>
              </a:ext>
            </a:extLst>
          </p:cNvPr>
          <p:cNvCxnSpPr>
            <a:cxnSpLocks/>
          </p:cNvCxnSpPr>
          <p:nvPr/>
        </p:nvCxnSpPr>
        <p:spPr>
          <a:xfrm>
            <a:off x="4575959" y="2730528"/>
            <a:ext cx="1203367" cy="107669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ABAF2B3-50CD-0F4F-9CBD-903B0B4C6255}"/>
              </a:ext>
            </a:extLst>
          </p:cNvPr>
          <p:cNvCxnSpPr>
            <a:cxnSpLocks/>
          </p:cNvCxnSpPr>
          <p:nvPr/>
        </p:nvCxnSpPr>
        <p:spPr>
          <a:xfrm>
            <a:off x="6448302" y="4299664"/>
            <a:ext cx="1326076" cy="109993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71AA8-4EB0-934A-8AEF-1DFF0AF0CB87}"/>
              </a:ext>
            </a:extLst>
          </p:cNvPr>
          <p:cNvSpPr txBox="1"/>
          <p:nvPr/>
        </p:nvSpPr>
        <p:spPr>
          <a:xfrm>
            <a:off x="7978238" y="5589321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5</a:t>
            </a:r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4C5B5-A04D-4387-A117-902529E22165}"/>
              </a:ext>
            </a:extLst>
          </p:cNvPr>
          <p:cNvSpPr txBox="1"/>
          <p:nvPr/>
        </p:nvSpPr>
        <p:spPr>
          <a:xfrm>
            <a:off x="5120640" y="4726744"/>
            <a:ext cx="1327661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ES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Resta en diagonal</a:t>
            </a:r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5D72003-AE1C-023B-8542-7FBEB6A65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4581"/>
      </p:ext>
    </p:extLst>
  </p:cSld>
  <p:clrMapOvr>
    <a:masterClrMapping/>
  </p:clrMapOvr>
  <p:transition spd="med" advTm="21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D306D-2771-7F4B-B941-78A4E686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890"/>
            <a:ext cx="10515600" cy="1325563"/>
          </a:xfrm>
        </p:spPr>
        <p:txBody>
          <a:bodyPr/>
          <a:lstStyle/>
          <a:p>
            <a:r>
              <a:rPr lang="es-CL" dirty="0"/>
              <a:t>Caja Mágica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AF89D51-4974-384B-A1F0-89621E2A6044}"/>
              </a:ext>
            </a:extLst>
          </p:cNvPr>
          <p:cNvGrpSpPr/>
          <p:nvPr/>
        </p:nvGrpSpPr>
        <p:grpSpPr>
          <a:xfrm>
            <a:off x="3691249" y="2081345"/>
            <a:ext cx="5175660" cy="4000415"/>
            <a:chOff x="2768436" y="1561008"/>
            <a:chExt cx="3881745" cy="300031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ED2E0A1-D135-554E-B059-A91B373E62D8}"/>
                </a:ext>
              </a:extLst>
            </p:cNvPr>
            <p:cNvSpPr/>
            <p:nvPr/>
          </p:nvSpPr>
          <p:spPr>
            <a:xfrm>
              <a:off x="3314701" y="1918751"/>
              <a:ext cx="2689761" cy="227323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hangingPunct="0"/>
              <a:endParaRPr lang="es-CL" sz="2400" kern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D33E38A-BBA2-DD4D-9803-AABB9C72205B}"/>
                </a:ext>
              </a:extLst>
            </p:cNvPr>
            <p:cNvSpPr txBox="1"/>
            <p:nvPr/>
          </p:nvSpPr>
          <p:spPr>
            <a:xfrm>
              <a:off x="4426526" y="2855418"/>
              <a:ext cx="40970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70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AD6F517-D047-6F48-9DBA-87B516F6EEA5}"/>
                </a:ext>
              </a:extLst>
            </p:cNvPr>
            <p:cNvSpPr txBox="1"/>
            <p:nvPr/>
          </p:nvSpPr>
          <p:spPr>
            <a:xfrm>
              <a:off x="2885704" y="1598707"/>
              <a:ext cx="54626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20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03B22F-A728-184F-BCA5-B812E1DE63C4}"/>
                </a:ext>
              </a:extLst>
            </p:cNvPr>
            <p:cNvSpPr txBox="1"/>
            <p:nvPr/>
          </p:nvSpPr>
          <p:spPr>
            <a:xfrm>
              <a:off x="2768436" y="4191990"/>
              <a:ext cx="54626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100</a:t>
              </a:r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D06B7F05-B3CE-C749-871B-16CBA7A11A69}"/>
                </a:ext>
              </a:extLst>
            </p:cNvPr>
            <p:cNvCxnSpPr>
              <a:cxnSpLocks/>
            </p:cNvCxnSpPr>
            <p:nvPr/>
          </p:nvCxnSpPr>
          <p:spPr>
            <a:xfrm>
              <a:off x="3431969" y="2047896"/>
              <a:ext cx="902525" cy="807522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9ABAF2B3-50CD-0F4F-9CBD-903B0B4C6255}"/>
                </a:ext>
              </a:extLst>
            </p:cNvPr>
            <p:cNvCxnSpPr>
              <a:cxnSpLocks/>
            </p:cNvCxnSpPr>
            <p:nvPr/>
          </p:nvCxnSpPr>
          <p:spPr>
            <a:xfrm>
              <a:off x="4836226" y="3224748"/>
              <a:ext cx="994557" cy="824948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9F71AA8-4EB0-934A-8AEF-1DFF0AF0CB87}"/>
                </a:ext>
              </a:extLst>
            </p:cNvPr>
            <p:cNvSpPr txBox="1"/>
            <p:nvPr/>
          </p:nvSpPr>
          <p:spPr>
            <a:xfrm>
              <a:off x="5983678" y="4191990"/>
              <a:ext cx="54626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5</a:t>
              </a:r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0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3AB8CB56-0A10-6D45-A918-93334116E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1969" y="3224747"/>
              <a:ext cx="994557" cy="82494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48E5116E-A874-4743-9BFC-84C963F29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2708" y="2058472"/>
              <a:ext cx="994557" cy="82494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65F9E62-C588-1E47-8BCD-3D24FC18CE63}"/>
                </a:ext>
              </a:extLst>
            </p:cNvPr>
            <p:cNvSpPr txBox="1"/>
            <p:nvPr/>
          </p:nvSpPr>
          <p:spPr>
            <a:xfrm>
              <a:off x="6103916" y="1561008"/>
              <a:ext cx="54626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30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2DEA30-E882-44C0-A899-03E0E472CC35}"/>
              </a:ext>
            </a:extLst>
          </p:cNvPr>
          <p:cNvSpPr txBox="1"/>
          <p:nvPr/>
        </p:nvSpPr>
        <p:spPr>
          <a:xfrm>
            <a:off x="8385960" y="3068560"/>
            <a:ext cx="2435021" cy="196976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ES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El valor superior queda como numerador y el inferior com</a:t>
            </a:r>
            <a:r>
              <a:rPr lang="es-ES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 denominador</a:t>
            </a:r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E9459A-CADE-4998-9B38-12437D9CE35B}"/>
              </a:ext>
            </a:extLst>
          </p:cNvPr>
          <p:cNvSpPr txBox="1"/>
          <p:nvPr/>
        </p:nvSpPr>
        <p:spPr>
          <a:xfrm>
            <a:off x="10820982" y="3376338"/>
            <a:ext cx="554181" cy="86177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30</a:t>
            </a:r>
          </a:p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50</a:t>
            </a:r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B57A5D-9294-4549-A459-7B69446A61F7}"/>
              </a:ext>
            </a:extLst>
          </p:cNvPr>
          <p:cNvCxnSpPr>
            <a:cxnSpLocks/>
          </p:cNvCxnSpPr>
          <p:nvPr/>
        </p:nvCxnSpPr>
        <p:spPr>
          <a:xfrm flipV="1">
            <a:off x="10830880" y="3791898"/>
            <a:ext cx="411677" cy="153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3C36FD5-0E59-566B-C82E-E256264C6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6316"/>
      </p:ext>
    </p:extLst>
  </p:cSld>
  <p:clrMapOvr>
    <a:masterClrMapping/>
  </p:clrMapOvr>
  <p:transition spd="med" advTm="29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D306D-2771-7F4B-B941-78A4E686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3"/>
            <a:ext cx="10515600" cy="1325563"/>
          </a:xfrm>
        </p:spPr>
        <p:txBody>
          <a:bodyPr/>
          <a:lstStyle/>
          <a:p>
            <a:r>
              <a:rPr lang="es-CL" dirty="0"/>
              <a:t>Caja Mágica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D2E0A1-D135-554E-B059-A91B373E62D8}"/>
              </a:ext>
            </a:extLst>
          </p:cNvPr>
          <p:cNvSpPr/>
          <p:nvPr/>
        </p:nvSpPr>
        <p:spPr>
          <a:xfrm>
            <a:off x="4419602" y="2558336"/>
            <a:ext cx="3576450" cy="303098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hangingPunct="0"/>
            <a:endParaRPr lang="es-CL" sz="240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3E38A-BBA2-DD4D-9803-AABB9C72205B}"/>
              </a:ext>
            </a:extLst>
          </p:cNvPr>
          <p:cNvSpPr txBox="1"/>
          <p:nvPr/>
        </p:nvSpPr>
        <p:spPr>
          <a:xfrm>
            <a:off x="5902035" y="3807225"/>
            <a:ext cx="54626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70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D6F517-D047-6F48-9DBA-87B516F6EEA5}"/>
              </a:ext>
            </a:extLst>
          </p:cNvPr>
          <p:cNvSpPr txBox="1"/>
          <p:nvPr/>
        </p:nvSpPr>
        <p:spPr>
          <a:xfrm>
            <a:off x="3847606" y="2131610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03B22F-A728-184F-BCA5-B812E1DE63C4}"/>
              </a:ext>
            </a:extLst>
          </p:cNvPr>
          <p:cNvSpPr txBox="1"/>
          <p:nvPr/>
        </p:nvSpPr>
        <p:spPr>
          <a:xfrm>
            <a:off x="3691249" y="5589321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100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06B7F05-B3CE-C749-871B-16CBA7A11A69}"/>
              </a:ext>
            </a:extLst>
          </p:cNvPr>
          <p:cNvCxnSpPr>
            <a:cxnSpLocks/>
          </p:cNvCxnSpPr>
          <p:nvPr/>
        </p:nvCxnSpPr>
        <p:spPr>
          <a:xfrm>
            <a:off x="4575959" y="2730528"/>
            <a:ext cx="1203367" cy="107669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ABAF2B3-50CD-0F4F-9CBD-903B0B4C6255}"/>
              </a:ext>
            </a:extLst>
          </p:cNvPr>
          <p:cNvCxnSpPr>
            <a:cxnSpLocks/>
          </p:cNvCxnSpPr>
          <p:nvPr/>
        </p:nvCxnSpPr>
        <p:spPr>
          <a:xfrm>
            <a:off x="6448302" y="4299664"/>
            <a:ext cx="1326076" cy="109993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71AA8-4EB0-934A-8AEF-1DFF0AF0CB87}"/>
              </a:ext>
            </a:extLst>
          </p:cNvPr>
          <p:cNvSpPr txBox="1"/>
          <p:nvPr/>
        </p:nvSpPr>
        <p:spPr>
          <a:xfrm>
            <a:off x="7978238" y="5589321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5</a:t>
            </a:r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0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AB8CB56-0A10-6D45-A918-93334116E1A9}"/>
              </a:ext>
            </a:extLst>
          </p:cNvPr>
          <p:cNvCxnSpPr>
            <a:cxnSpLocks/>
          </p:cNvCxnSpPr>
          <p:nvPr/>
        </p:nvCxnSpPr>
        <p:spPr>
          <a:xfrm flipV="1">
            <a:off x="4575959" y="4299663"/>
            <a:ext cx="1326076" cy="109993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8E5116E-A874-4743-9BFC-84C963F2971B}"/>
              </a:ext>
            </a:extLst>
          </p:cNvPr>
          <p:cNvCxnSpPr>
            <a:cxnSpLocks/>
          </p:cNvCxnSpPr>
          <p:nvPr/>
        </p:nvCxnSpPr>
        <p:spPr>
          <a:xfrm flipV="1">
            <a:off x="6323611" y="2744630"/>
            <a:ext cx="1326076" cy="109993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5F9E62-C588-1E47-8BCD-3D24FC18CE63}"/>
              </a:ext>
            </a:extLst>
          </p:cNvPr>
          <p:cNvSpPr txBox="1"/>
          <p:nvPr/>
        </p:nvSpPr>
        <p:spPr>
          <a:xfrm>
            <a:off x="8138556" y="2081345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30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9BE05A0-A9A7-5B44-B27F-08640A2E15C0}"/>
              </a:ext>
            </a:extLst>
          </p:cNvPr>
          <p:cNvGrpSpPr/>
          <p:nvPr/>
        </p:nvGrpSpPr>
        <p:grpSpPr>
          <a:xfrm>
            <a:off x="9009413" y="2744629"/>
            <a:ext cx="2572987" cy="2282400"/>
            <a:chOff x="6757060" y="2571750"/>
            <a:chExt cx="1929740" cy="1711800"/>
          </a:xfrm>
          <a:solidFill>
            <a:schemeClr val="bg1"/>
          </a:solidFill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0AC6A13-67EF-5043-A505-1C1F5EA33B48}"/>
                </a:ext>
              </a:extLst>
            </p:cNvPr>
            <p:cNvSpPr txBox="1"/>
            <p:nvPr/>
          </p:nvSpPr>
          <p:spPr>
            <a:xfrm>
              <a:off x="7279574" y="2571750"/>
              <a:ext cx="415636" cy="646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30</a:t>
              </a:r>
            </a:p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50</a:t>
              </a:r>
              <a:endPara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endParaRP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5218EB4-CC13-C948-80F7-509C905C87B5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V="1">
              <a:off x="7279574" y="2883421"/>
              <a:ext cx="308758" cy="11494"/>
            </a:xfrm>
            <a:prstGeom prst="line">
              <a:avLst/>
            </a:prstGeom>
            <a:grpFill/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5AA52C1-AB9D-0A46-833D-F0BD6687EEFF}"/>
                </a:ext>
              </a:extLst>
            </p:cNvPr>
            <p:cNvSpPr txBox="1"/>
            <p:nvPr/>
          </p:nvSpPr>
          <p:spPr>
            <a:xfrm>
              <a:off x="7695210" y="2698756"/>
              <a:ext cx="801584" cy="36933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= 0,6:1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2931FD2-FEB4-9944-A7B2-4496EAC5DB15}"/>
                </a:ext>
              </a:extLst>
            </p:cNvPr>
            <p:cNvSpPr txBox="1"/>
            <p:nvPr/>
          </p:nvSpPr>
          <p:spPr>
            <a:xfrm>
              <a:off x="6757060" y="3637221"/>
              <a:ext cx="1929740" cy="646329"/>
            </a:xfrm>
            <a:prstGeom prst="rect">
              <a:avLst/>
            </a:prstGeom>
            <a:grpFill/>
            <a:ln w="38100" cap="flat">
              <a:solidFill>
                <a:srgbClr val="00B05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rPr>
                <a:t>0,6 partes de aire</a:t>
              </a:r>
            </a:p>
            <a:p>
              <a:pPr algn="ctr" defTabSz="609585" hangingPunct="0"/>
              <a:r>
                <a:rPr lang="es-CL"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rPr>
                <a:t>1 parte de O2</a:t>
              </a:r>
              <a:endPara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endParaRPr>
            </a:p>
          </p:txBody>
        </p:sp>
      </p:grp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4DC6534-731C-FD30-07DB-1340DFE4B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59855"/>
      </p:ext>
    </p:extLst>
  </p:cSld>
  <p:clrMapOvr>
    <a:masterClrMapping/>
  </p:clrMapOvr>
  <p:transition spd="med" advTm="40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D7A88-C2E9-4671-A4D9-8797EFFF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5184"/>
            <a:ext cx="10972800" cy="114300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/>
              <a:t>Para calcular el flujo de aire y de O2 necesarios para una FiO2 determinada para un flujo total dado</a:t>
            </a:r>
            <a:endParaRPr lang="es-CL" sz="3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874946-7526-49A5-8A75-7464F64DD3CA}"/>
              </a:ext>
            </a:extLst>
          </p:cNvPr>
          <p:cNvSpPr txBox="1"/>
          <p:nvPr/>
        </p:nvSpPr>
        <p:spPr>
          <a:xfrm>
            <a:off x="2507672" y="2339214"/>
            <a:ext cx="6788728" cy="440120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Flujo de O2 = {Flujo total x (O2 % - 21)} : 79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Flujo de aire = Flujo total – Flujo O2</a:t>
            </a: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Por ejemplo: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Para un flujo total de 15 </a:t>
            </a:r>
            <a:r>
              <a:rPr lang="es-ES" sz="28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lpm</a:t>
            </a:r>
            <a:r>
              <a:rPr lang="es-ES" sz="28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y una FiO2 de 0,3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Flujo de O2 = {15 </a:t>
            </a:r>
            <a:r>
              <a:rPr kumimoji="0" lang="es-ES" sz="28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lpm</a:t>
            </a:r>
            <a:r>
              <a:rPr kumimoji="0" lang="es-ES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x (30 % -21)</a:t>
            </a:r>
            <a:r>
              <a:rPr lang="es-ES" sz="28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} : 79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Flujo de O2 = {15 </a:t>
            </a:r>
            <a:r>
              <a:rPr lang="es-ES" sz="2800" i="1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lpm</a:t>
            </a:r>
            <a:r>
              <a:rPr lang="es-ES" sz="28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x 9) : 79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Flujo de O2 = 1,7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Flujo de aire = 15 – 1,7 = 13,3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EFF0281D-E22D-4343-AE69-BFA47429FCD5}"/>
              </a:ext>
            </a:extLst>
          </p:cNvPr>
          <p:cNvSpPr/>
          <p:nvPr/>
        </p:nvSpPr>
        <p:spPr>
          <a:xfrm>
            <a:off x="1690255" y="2964873"/>
            <a:ext cx="706581" cy="3228109"/>
          </a:xfrm>
          <a:prstGeom prst="curvedRigh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Flecha: curvada hacia la derecha 4">
            <a:extLst>
              <a:ext uri="{FF2B5EF4-FFF2-40B4-BE49-F238E27FC236}">
                <a16:creationId xmlns:a16="http://schemas.microsoft.com/office/drawing/2014/main" id="{E6D20E5A-EB4A-4D09-B3F8-603E0D2E46E8}"/>
              </a:ext>
            </a:extLst>
          </p:cNvPr>
          <p:cNvSpPr/>
          <p:nvPr/>
        </p:nvSpPr>
        <p:spPr>
          <a:xfrm>
            <a:off x="1690255" y="2632364"/>
            <a:ext cx="817417" cy="3050452"/>
          </a:xfrm>
          <a:prstGeom prst="curvedRightArrow">
            <a:avLst/>
          </a:prstGeom>
          <a:solidFill>
            <a:srgbClr val="00B0F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F1144A5-D97E-2D4A-3F2E-C45BF5366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78618"/>
      </p:ext>
    </p:extLst>
  </p:cSld>
  <p:clrMapOvr>
    <a:masterClrMapping/>
  </p:clrMapOvr>
  <p:transition spd="med" advTm="781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1309B-2D15-B241-B114-FF69CD89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884219"/>
            <a:ext cx="10972800" cy="18564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CL" dirty="0"/>
              <a:t>Con el método de la caja mágica, estime la relación aire/O2 para una FiO2 de 0,50 y el flujo de aire y de O2 para un flujo total de 12 </a:t>
            </a:r>
            <a:r>
              <a:rPr lang="es-CL" dirty="0" err="1"/>
              <a:t>lpm</a:t>
            </a:r>
            <a:endParaRPr lang="es-CL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56683D0-076D-4358-65CC-6B4D89A95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5637"/>
      </p:ext>
    </p:extLst>
  </p:cSld>
  <p:clrMapOvr>
    <a:masterClrMapping/>
  </p:clrMapOvr>
  <p:transition spd="med" advTm="2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D306D-2771-7F4B-B941-78A4E686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6848"/>
            <a:ext cx="10972800" cy="1143001"/>
          </a:xfrm>
        </p:spPr>
        <p:txBody>
          <a:bodyPr/>
          <a:lstStyle/>
          <a:p>
            <a:r>
              <a:rPr lang="es-CL" dirty="0"/>
              <a:t>Caja Mágica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D2E0A1-D135-554E-B059-A91B373E62D8}"/>
              </a:ext>
            </a:extLst>
          </p:cNvPr>
          <p:cNvSpPr/>
          <p:nvPr/>
        </p:nvSpPr>
        <p:spPr>
          <a:xfrm>
            <a:off x="4385954" y="2715491"/>
            <a:ext cx="3594264" cy="28738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hangingPunct="0"/>
            <a:endParaRPr lang="es-CL" sz="240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3E38A-BBA2-DD4D-9803-AABB9C72205B}"/>
              </a:ext>
            </a:extLst>
          </p:cNvPr>
          <p:cNvSpPr txBox="1"/>
          <p:nvPr/>
        </p:nvSpPr>
        <p:spPr>
          <a:xfrm>
            <a:off x="5941084" y="3807225"/>
            <a:ext cx="468168" cy="1969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5</a:t>
            </a:r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0</a:t>
            </a:r>
          </a:p>
          <a:p>
            <a:pPr defTabSz="609585" hangingPunct="0"/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defTabSz="609585" hangingPunct="0"/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defTabSz="609585" hangingPunct="0"/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  <a:p>
            <a:pPr defTabSz="609585" hangingPunct="0"/>
            <a:endParaRPr lang="es-CL" sz="2400" kern="0" dirty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D6F517-D047-6F48-9DBA-87B516F6EEA5}"/>
              </a:ext>
            </a:extLst>
          </p:cNvPr>
          <p:cNvSpPr txBox="1"/>
          <p:nvPr/>
        </p:nvSpPr>
        <p:spPr>
          <a:xfrm>
            <a:off x="4021777" y="2025130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03B22F-A728-184F-BCA5-B812E1DE63C4}"/>
              </a:ext>
            </a:extLst>
          </p:cNvPr>
          <p:cNvSpPr txBox="1"/>
          <p:nvPr/>
        </p:nvSpPr>
        <p:spPr>
          <a:xfrm>
            <a:off x="3657601" y="5589321"/>
            <a:ext cx="72835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hangingPunct="0"/>
            <a:r>
              <a:rPr lang="es-CL" sz="2400" kern="0" dirty="0">
                <a:solidFill>
                  <a:srgbClr val="000000"/>
                </a:solidFill>
                <a:latin typeface="Calibri"/>
                <a:ea typeface="+mj-ea"/>
                <a:cs typeface="Calibri"/>
                <a:sym typeface="Calibri"/>
              </a:rPr>
              <a:t>100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4188BF9-E825-0095-E278-A47C16F2D0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458929"/>
      </p:ext>
    </p:extLst>
  </p:cSld>
  <p:clrMapOvr>
    <a:masterClrMapping/>
  </p:clrMapOvr>
  <p:transition spd="med" advTm="19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C16C0-00EA-0D43-81F4-6D54E774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2429"/>
            <a:ext cx="10972800" cy="1143001"/>
          </a:xfrm>
        </p:spPr>
        <p:txBody>
          <a:bodyPr/>
          <a:lstStyle/>
          <a:p>
            <a:r>
              <a:rPr lang="es-CL" dirty="0"/>
              <a:t>Resultado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8A201-BD11-3F48-8DCA-FE850B2B9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982" y="2514600"/>
            <a:ext cx="6096000" cy="14062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CL" dirty="0"/>
              <a:t>1,6 partes de aire por cada parte de O2</a:t>
            </a:r>
          </a:p>
          <a:p>
            <a:r>
              <a:rPr lang="es-CL" dirty="0"/>
              <a:t>7,5 </a:t>
            </a:r>
            <a:r>
              <a:rPr lang="es-CL" dirty="0" err="1"/>
              <a:t>lpm</a:t>
            </a:r>
            <a:r>
              <a:rPr lang="es-CL" dirty="0"/>
              <a:t> de aire + 4,5 </a:t>
            </a:r>
            <a:r>
              <a:rPr lang="es-CL" dirty="0" err="1"/>
              <a:t>lpm</a:t>
            </a:r>
            <a:r>
              <a:rPr lang="es-CL" dirty="0"/>
              <a:t> O2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7467C68-3141-5E8A-D4B9-39346D9BA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9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76"/>
    </mc:Choice>
    <mc:Fallback>
      <p:transition spd="slow" advTm="27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oos" id="{C6DF0A80-B335-4DE2-8141-F383F7408F3B}" vid="{2FB3F0ED-0C5B-45DA-AE62-5E0A03CE9E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Oxigenoterapia 4.1</Template>
  <TotalTime>10</TotalTime>
  <Words>256</Words>
  <Application>Microsoft Office PowerPoint</Application>
  <PresentationFormat>Panorámica</PresentationFormat>
  <Paragraphs>54</Paragraphs>
  <Slides>11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Actividad  Determinar la relación aire/O2 para una FiO2 requerida</vt:lpstr>
      <vt:lpstr>Caja Mágica</vt:lpstr>
      <vt:lpstr>Caja Mágica</vt:lpstr>
      <vt:lpstr>Caja Mágica</vt:lpstr>
      <vt:lpstr>Caja Mágica</vt:lpstr>
      <vt:lpstr>Para calcular el flujo de aire y de O2 necesarios para una FiO2 determinada para un flujo total dado</vt:lpstr>
      <vt:lpstr>Con el método de la caja mágica, estime la relación aire/O2 para una FiO2 de 0,50 y el flujo de aire y de O2 para un flujo total de 12 lpm</vt:lpstr>
      <vt:lpstr>Caja Mágica</vt:lpstr>
      <vt:lpstr>Resultado</vt:lpstr>
      <vt:lpstr>12 LPM con FiO2 de 0,5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 Determinar la relación aire/O2 para una FiO2 requerida</dc:title>
  <dc:creator>José Landeros Serendero</dc:creator>
  <cp:lastModifiedBy>José Landeros Serendero</cp:lastModifiedBy>
  <cp:revision>2</cp:revision>
  <dcterms:created xsi:type="dcterms:W3CDTF">2023-06-21T19:30:52Z</dcterms:created>
  <dcterms:modified xsi:type="dcterms:W3CDTF">2023-07-24T20:18:14Z</dcterms:modified>
</cp:coreProperties>
</file>