
<file path=[Content_Types].xml><?xml version="1.0" encoding="utf-8"?>
<Types xmlns="http://schemas.openxmlformats.org/package/2006/content-types">
  <Default Extension="jpe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5"/>
  </p:notesMasterIdLst>
  <p:sldIdLst>
    <p:sldId id="447" r:id="rId2"/>
    <p:sldId id="264" r:id="rId3"/>
    <p:sldId id="258" r:id="rId4"/>
    <p:sldId id="449" r:id="rId5"/>
    <p:sldId id="453" r:id="rId6"/>
    <p:sldId id="260" r:id="rId7"/>
    <p:sldId id="413" r:id="rId8"/>
    <p:sldId id="275" r:id="rId9"/>
    <p:sldId id="451" r:id="rId10"/>
    <p:sldId id="417" r:id="rId11"/>
    <p:sldId id="432" r:id="rId12"/>
    <p:sldId id="450" r:id="rId13"/>
    <p:sldId id="418" r:id="rId14"/>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21" d="100"/>
          <a:sy n="121" d="100"/>
        </p:scale>
        <p:origin x="74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0C841E-D546-7D4E-98C5-570BC16960E5}" type="datetimeFigureOut">
              <a:rPr lang="es-CL" smtClean="0"/>
              <a:t>05-11-23</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es-ES"/>
              <a:t>Editar los estilos de texto del patrón
Segundo nivel
Tercer nivel
Cuarto nivel
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D47EB2-1044-A646-9DBA-78B087D3789C}" type="slidenum">
              <a:rPr lang="es-CL" smtClean="0"/>
              <a:t>‹Nº›</a:t>
            </a:fld>
            <a:endParaRPr lang="es-CL"/>
          </a:p>
        </p:txBody>
      </p:sp>
    </p:spTree>
    <p:extLst>
      <p:ext uri="{BB962C8B-B14F-4D97-AF65-F5344CB8AC3E}">
        <p14:creationId xmlns:p14="http://schemas.microsoft.com/office/powerpoint/2010/main" val="1741945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31103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8b81eb7ce0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8b81eb7ce0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89828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0904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s-CL" dirty="0"/>
              <a:t>Además, la debilidad muscular puede ser también consecuencia de la inmovilidad prolongada a la que los pacientes críticos están sometidos habitualmente ya que, entre otros efectos, altera el balance entre la síntesis de proteínas y la proteólisis</a:t>
            </a:r>
          </a:p>
        </p:txBody>
      </p:sp>
    </p:spTree>
    <p:extLst>
      <p:ext uri="{BB962C8B-B14F-4D97-AF65-F5344CB8AC3E}">
        <p14:creationId xmlns:p14="http://schemas.microsoft.com/office/powerpoint/2010/main" val="3771934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5078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s-CL" dirty="0"/>
              <a:t>Como era de esperar, el promedio de edad fue significativamente mayor en los pacientes que tuvieron debilidad adquirida en la UCI y resultó ser un factor independiente que propicia el desarrollo de este cuadro.</a:t>
            </a:r>
          </a:p>
          <a:p>
            <a:endParaRPr lang="es-CL" dirty="0"/>
          </a:p>
        </p:txBody>
      </p:sp>
    </p:spTree>
    <p:extLst>
      <p:ext uri="{BB962C8B-B14F-4D97-AF65-F5344CB8AC3E}">
        <p14:creationId xmlns:p14="http://schemas.microsoft.com/office/powerpoint/2010/main" val="286581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s-CL" dirty="0"/>
              <a:t>En modelo animal, la alta `resión podría significar deuda en la irrigación muscular.</a:t>
            </a:r>
          </a:p>
        </p:txBody>
      </p:sp>
    </p:spTree>
    <p:extLst>
      <p:ext uri="{BB962C8B-B14F-4D97-AF65-F5344CB8AC3E}">
        <p14:creationId xmlns:p14="http://schemas.microsoft.com/office/powerpoint/2010/main" val="4134764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D2BA32-C2AE-1B26-26FA-E162901DB57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88B1CA64-7F5A-2415-64A2-526AB3F804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3761D265-FC45-391F-6C85-EB6CF564B5EF}"/>
              </a:ext>
            </a:extLst>
          </p:cNvPr>
          <p:cNvSpPr>
            <a:spLocks noGrp="1"/>
          </p:cNvSpPr>
          <p:nvPr>
            <p:ph type="dt" sz="half" idx="10"/>
          </p:nvPr>
        </p:nvSpPr>
        <p:spPr/>
        <p:txBody>
          <a:bodyPr/>
          <a:lstStyle/>
          <a:p>
            <a:fld id="{AA2BA53A-DCBD-4E16-9791-5F7982B27BDB}" type="datetimeFigureOut">
              <a:rPr lang="es-CL" smtClean="0"/>
              <a:t>05-11-23</a:t>
            </a:fld>
            <a:endParaRPr lang="es-CL"/>
          </a:p>
        </p:txBody>
      </p:sp>
      <p:sp>
        <p:nvSpPr>
          <p:cNvPr id="5" name="Marcador de pie de página 4">
            <a:extLst>
              <a:ext uri="{FF2B5EF4-FFF2-40B4-BE49-F238E27FC236}">
                <a16:creationId xmlns:a16="http://schemas.microsoft.com/office/drawing/2014/main" id="{B60A7361-78AC-6DD1-DA1C-6020A468E87F}"/>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96355BB3-9062-81CE-EF71-69A1103D7324}"/>
              </a:ext>
            </a:extLst>
          </p:cNvPr>
          <p:cNvSpPr>
            <a:spLocks noGrp="1"/>
          </p:cNvSpPr>
          <p:nvPr>
            <p:ph type="sldNum" sz="quarter" idx="12"/>
          </p:nvPr>
        </p:nvSpPr>
        <p:spPr/>
        <p:txBody>
          <a:bodyPr/>
          <a:lstStyle/>
          <a:p>
            <a:fld id="{4939A480-2192-4B95-BA78-8AFA4B2442D5}" type="slidenum">
              <a:rPr lang="es-CL" smtClean="0"/>
              <a:t>‹Nº›</a:t>
            </a:fld>
            <a:endParaRPr lang="es-CL"/>
          </a:p>
        </p:txBody>
      </p:sp>
    </p:spTree>
    <p:extLst>
      <p:ext uri="{BB962C8B-B14F-4D97-AF65-F5344CB8AC3E}">
        <p14:creationId xmlns:p14="http://schemas.microsoft.com/office/powerpoint/2010/main" val="2432876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0E6A5B-481D-AE59-DF0F-AA7453B89EE8}"/>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56F9C6E5-3EC8-B45C-5CC5-E432E30671C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EE3A18A7-E0ED-9231-AD90-75D6F9DAA6A5}"/>
              </a:ext>
            </a:extLst>
          </p:cNvPr>
          <p:cNvSpPr>
            <a:spLocks noGrp="1"/>
          </p:cNvSpPr>
          <p:nvPr>
            <p:ph type="dt" sz="half" idx="10"/>
          </p:nvPr>
        </p:nvSpPr>
        <p:spPr/>
        <p:txBody>
          <a:bodyPr/>
          <a:lstStyle/>
          <a:p>
            <a:fld id="{AA2BA53A-DCBD-4E16-9791-5F7982B27BDB}" type="datetimeFigureOut">
              <a:rPr lang="es-CL" smtClean="0"/>
              <a:t>05-11-23</a:t>
            </a:fld>
            <a:endParaRPr lang="es-CL"/>
          </a:p>
        </p:txBody>
      </p:sp>
      <p:sp>
        <p:nvSpPr>
          <p:cNvPr id="5" name="Marcador de pie de página 4">
            <a:extLst>
              <a:ext uri="{FF2B5EF4-FFF2-40B4-BE49-F238E27FC236}">
                <a16:creationId xmlns:a16="http://schemas.microsoft.com/office/drawing/2014/main" id="{C7F3A8D2-67AC-C240-3132-224AEE526D6D}"/>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2D72B1B9-C68F-29B3-8008-1C03632A7F8E}"/>
              </a:ext>
            </a:extLst>
          </p:cNvPr>
          <p:cNvSpPr>
            <a:spLocks noGrp="1"/>
          </p:cNvSpPr>
          <p:nvPr>
            <p:ph type="sldNum" sz="quarter" idx="12"/>
          </p:nvPr>
        </p:nvSpPr>
        <p:spPr/>
        <p:txBody>
          <a:bodyPr/>
          <a:lstStyle/>
          <a:p>
            <a:fld id="{4939A480-2192-4B95-BA78-8AFA4B2442D5}" type="slidenum">
              <a:rPr lang="es-CL" smtClean="0"/>
              <a:t>‹Nº›</a:t>
            </a:fld>
            <a:endParaRPr lang="es-CL"/>
          </a:p>
        </p:txBody>
      </p:sp>
    </p:spTree>
    <p:extLst>
      <p:ext uri="{BB962C8B-B14F-4D97-AF65-F5344CB8AC3E}">
        <p14:creationId xmlns:p14="http://schemas.microsoft.com/office/powerpoint/2010/main" val="133446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F6E0CF-11D7-60CC-7629-E493F82D6EA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8767C3D6-DB41-3401-D4DD-EF69999086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4436841-ED2C-FAB3-9B52-870E7097EE3E}"/>
              </a:ext>
            </a:extLst>
          </p:cNvPr>
          <p:cNvSpPr>
            <a:spLocks noGrp="1"/>
          </p:cNvSpPr>
          <p:nvPr>
            <p:ph type="dt" sz="half" idx="10"/>
          </p:nvPr>
        </p:nvSpPr>
        <p:spPr/>
        <p:txBody>
          <a:bodyPr/>
          <a:lstStyle/>
          <a:p>
            <a:fld id="{AA2BA53A-DCBD-4E16-9791-5F7982B27BDB}" type="datetimeFigureOut">
              <a:rPr lang="es-CL" smtClean="0"/>
              <a:t>05-11-23</a:t>
            </a:fld>
            <a:endParaRPr lang="es-CL"/>
          </a:p>
        </p:txBody>
      </p:sp>
      <p:sp>
        <p:nvSpPr>
          <p:cNvPr id="5" name="Marcador de pie de página 4">
            <a:extLst>
              <a:ext uri="{FF2B5EF4-FFF2-40B4-BE49-F238E27FC236}">
                <a16:creationId xmlns:a16="http://schemas.microsoft.com/office/drawing/2014/main" id="{85FD6993-C81D-920E-D598-1B310691BC00}"/>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395877B0-445C-C8B6-0A1C-29841328C10F}"/>
              </a:ext>
            </a:extLst>
          </p:cNvPr>
          <p:cNvSpPr>
            <a:spLocks noGrp="1"/>
          </p:cNvSpPr>
          <p:nvPr>
            <p:ph type="sldNum" sz="quarter" idx="12"/>
          </p:nvPr>
        </p:nvSpPr>
        <p:spPr/>
        <p:txBody>
          <a:bodyPr/>
          <a:lstStyle/>
          <a:p>
            <a:fld id="{4939A480-2192-4B95-BA78-8AFA4B2442D5}" type="slidenum">
              <a:rPr lang="es-CL" smtClean="0"/>
              <a:t>‹Nº›</a:t>
            </a:fld>
            <a:endParaRPr lang="es-CL"/>
          </a:p>
        </p:txBody>
      </p:sp>
    </p:spTree>
    <p:extLst>
      <p:ext uri="{BB962C8B-B14F-4D97-AF65-F5344CB8AC3E}">
        <p14:creationId xmlns:p14="http://schemas.microsoft.com/office/powerpoint/2010/main" val="283326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4C66CC-6973-5B82-C50B-67BFA3542D17}"/>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50EBF6D7-734B-BCF2-35F0-D69B5E68B7D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5A647905-D884-3013-8F04-129E39FB051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1C2F2CA6-F6BE-5326-5CAE-EA93ED647E5C}"/>
              </a:ext>
            </a:extLst>
          </p:cNvPr>
          <p:cNvSpPr>
            <a:spLocks noGrp="1"/>
          </p:cNvSpPr>
          <p:nvPr>
            <p:ph type="dt" sz="half" idx="10"/>
          </p:nvPr>
        </p:nvSpPr>
        <p:spPr/>
        <p:txBody>
          <a:bodyPr/>
          <a:lstStyle/>
          <a:p>
            <a:fld id="{AA2BA53A-DCBD-4E16-9791-5F7982B27BDB}" type="datetimeFigureOut">
              <a:rPr lang="es-CL" smtClean="0"/>
              <a:t>05-11-23</a:t>
            </a:fld>
            <a:endParaRPr lang="es-CL"/>
          </a:p>
        </p:txBody>
      </p:sp>
      <p:sp>
        <p:nvSpPr>
          <p:cNvPr id="6" name="Marcador de pie de página 5">
            <a:extLst>
              <a:ext uri="{FF2B5EF4-FFF2-40B4-BE49-F238E27FC236}">
                <a16:creationId xmlns:a16="http://schemas.microsoft.com/office/drawing/2014/main" id="{8B863624-21DF-09D8-8A9A-38F6896F13F3}"/>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9BE3D27F-1092-9020-DEE9-C410414E9BC6}"/>
              </a:ext>
            </a:extLst>
          </p:cNvPr>
          <p:cNvSpPr>
            <a:spLocks noGrp="1"/>
          </p:cNvSpPr>
          <p:nvPr>
            <p:ph type="sldNum" sz="quarter" idx="12"/>
          </p:nvPr>
        </p:nvSpPr>
        <p:spPr/>
        <p:txBody>
          <a:bodyPr/>
          <a:lstStyle/>
          <a:p>
            <a:fld id="{4939A480-2192-4B95-BA78-8AFA4B2442D5}" type="slidenum">
              <a:rPr lang="es-CL" smtClean="0"/>
              <a:t>‹Nº›</a:t>
            </a:fld>
            <a:endParaRPr lang="es-CL"/>
          </a:p>
        </p:txBody>
      </p:sp>
    </p:spTree>
    <p:extLst>
      <p:ext uri="{BB962C8B-B14F-4D97-AF65-F5344CB8AC3E}">
        <p14:creationId xmlns:p14="http://schemas.microsoft.com/office/powerpoint/2010/main" val="467919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E0375F-AB5B-30CF-600D-AD015B926A53}"/>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8414C9D0-4DD1-D287-BBAB-9056A2E2F2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F23DFF9-50C0-AE24-837A-FB1B0BED4E6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A523F711-C20D-E2C7-3257-390AE58603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BF55B7E-589C-F94C-31A6-613237980C32}"/>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74BD83B7-AD23-5806-4711-616E8548693F}"/>
              </a:ext>
            </a:extLst>
          </p:cNvPr>
          <p:cNvSpPr>
            <a:spLocks noGrp="1"/>
          </p:cNvSpPr>
          <p:nvPr>
            <p:ph type="dt" sz="half" idx="10"/>
          </p:nvPr>
        </p:nvSpPr>
        <p:spPr/>
        <p:txBody>
          <a:bodyPr/>
          <a:lstStyle/>
          <a:p>
            <a:fld id="{AA2BA53A-DCBD-4E16-9791-5F7982B27BDB}" type="datetimeFigureOut">
              <a:rPr lang="es-CL" smtClean="0"/>
              <a:t>05-11-23</a:t>
            </a:fld>
            <a:endParaRPr lang="es-CL"/>
          </a:p>
        </p:txBody>
      </p:sp>
      <p:sp>
        <p:nvSpPr>
          <p:cNvPr id="8" name="Marcador de pie de página 7">
            <a:extLst>
              <a:ext uri="{FF2B5EF4-FFF2-40B4-BE49-F238E27FC236}">
                <a16:creationId xmlns:a16="http://schemas.microsoft.com/office/drawing/2014/main" id="{25ED2A62-4863-1A15-C92D-50D1D4F458A8}"/>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2621F41B-D868-58D5-1B39-065B8AB82B50}"/>
              </a:ext>
            </a:extLst>
          </p:cNvPr>
          <p:cNvSpPr>
            <a:spLocks noGrp="1"/>
          </p:cNvSpPr>
          <p:nvPr>
            <p:ph type="sldNum" sz="quarter" idx="12"/>
          </p:nvPr>
        </p:nvSpPr>
        <p:spPr/>
        <p:txBody>
          <a:bodyPr/>
          <a:lstStyle/>
          <a:p>
            <a:fld id="{4939A480-2192-4B95-BA78-8AFA4B2442D5}" type="slidenum">
              <a:rPr lang="es-CL" smtClean="0"/>
              <a:t>‹Nº›</a:t>
            </a:fld>
            <a:endParaRPr lang="es-CL"/>
          </a:p>
        </p:txBody>
      </p:sp>
    </p:spTree>
    <p:extLst>
      <p:ext uri="{BB962C8B-B14F-4D97-AF65-F5344CB8AC3E}">
        <p14:creationId xmlns:p14="http://schemas.microsoft.com/office/powerpoint/2010/main" val="2567032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5CBB36-1098-4137-EF12-50D9C5BF8EB6}"/>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9D6118A5-4250-9F8A-9957-9CCC3A6D2539}"/>
              </a:ext>
            </a:extLst>
          </p:cNvPr>
          <p:cNvSpPr>
            <a:spLocks noGrp="1"/>
          </p:cNvSpPr>
          <p:nvPr>
            <p:ph type="dt" sz="half" idx="10"/>
          </p:nvPr>
        </p:nvSpPr>
        <p:spPr/>
        <p:txBody>
          <a:bodyPr/>
          <a:lstStyle/>
          <a:p>
            <a:fld id="{AA2BA53A-DCBD-4E16-9791-5F7982B27BDB}" type="datetimeFigureOut">
              <a:rPr lang="es-CL" smtClean="0"/>
              <a:t>05-11-23</a:t>
            </a:fld>
            <a:endParaRPr lang="es-CL"/>
          </a:p>
        </p:txBody>
      </p:sp>
      <p:sp>
        <p:nvSpPr>
          <p:cNvPr id="4" name="Marcador de pie de página 3">
            <a:extLst>
              <a:ext uri="{FF2B5EF4-FFF2-40B4-BE49-F238E27FC236}">
                <a16:creationId xmlns:a16="http://schemas.microsoft.com/office/drawing/2014/main" id="{A9F5598A-20BA-D902-5B43-B1217C377983}"/>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5E25B8BF-99AD-3BA0-E858-281DBFAC5AAA}"/>
              </a:ext>
            </a:extLst>
          </p:cNvPr>
          <p:cNvSpPr>
            <a:spLocks noGrp="1"/>
          </p:cNvSpPr>
          <p:nvPr>
            <p:ph type="sldNum" sz="quarter" idx="12"/>
          </p:nvPr>
        </p:nvSpPr>
        <p:spPr/>
        <p:txBody>
          <a:bodyPr/>
          <a:lstStyle/>
          <a:p>
            <a:fld id="{4939A480-2192-4B95-BA78-8AFA4B2442D5}" type="slidenum">
              <a:rPr lang="es-CL" smtClean="0"/>
              <a:t>‹Nº›</a:t>
            </a:fld>
            <a:endParaRPr lang="es-CL"/>
          </a:p>
        </p:txBody>
      </p:sp>
    </p:spTree>
    <p:extLst>
      <p:ext uri="{BB962C8B-B14F-4D97-AF65-F5344CB8AC3E}">
        <p14:creationId xmlns:p14="http://schemas.microsoft.com/office/powerpoint/2010/main" val="616052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045EE82-3B1D-2E60-D307-5D8709FDA6EB}"/>
              </a:ext>
            </a:extLst>
          </p:cNvPr>
          <p:cNvSpPr>
            <a:spLocks noGrp="1"/>
          </p:cNvSpPr>
          <p:nvPr>
            <p:ph type="dt" sz="half" idx="10"/>
          </p:nvPr>
        </p:nvSpPr>
        <p:spPr/>
        <p:txBody>
          <a:bodyPr/>
          <a:lstStyle/>
          <a:p>
            <a:fld id="{AA2BA53A-DCBD-4E16-9791-5F7982B27BDB}" type="datetimeFigureOut">
              <a:rPr lang="es-CL" smtClean="0"/>
              <a:t>05-11-23</a:t>
            </a:fld>
            <a:endParaRPr lang="es-CL"/>
          </a:p>
        </p:txBody>
      </p:sp>
      <p:sp>
        <p:nvSpPr>
          <p:cNvPr id="3" name="Marcador de pie de página 2">
            <a:extLst>
              <a:ext uri="{FF2B5EF4-FFF2-40B4-BE49-F238E27FC236}">
                <a16:creationId xmlns:a16="http://schemas.microsoft.com/office/drawing/2014/main" id="{AF04B210-E810-2AB4-0E6D-3AE11860389A}"/>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6C63565F-C522-E133-66BD-FB1FE6C10412}"/>
              </a:ext>
            </a:extLst>
          </p:cNvPr>
          <p:cNvSpPr>
            <a:spLocks noGrp="1"/>
          </p:cNvSpPr>
          <p:nvPr>
            <p:ph type="sldNum" sz="quarter" idx="12"/>
          </p:nvPr>
        </p:nvSpPr>
        <p:spPr/>
        <p:txBody>
          <a:bodyPr/>
          <a:lstStyle/>
          <a:p>
            <a:fld id="{4939A480-2192-4B95-BA78-8AFA4B2442D5}" type="slidenum">
              <a:rPr lang="es-CL" smtClean="0"/>
              <a:t>‹Nº›</a:t>
            </a:fld>
            <a:endParaRPr lang="es-CL"/>
          </a:p>
        </p:txBody>
      </p:sp>
    </p:spTree>
    <p:extLst>
      <p:ext uri="{BB962C8B-B14F-4D97-AF65-F5344CB8AC3E}">
        <p14:creationId xmlns:p14="http://schemas.microsoft.com/office/powerpoint/2010/main" val="476427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8E6969-B0F3-52DE-456F-85CD95501B8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9D9F7697-5B4C-3416-3A7E-10E286431F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8B63BF54-1652-1450-847B-3D6DBB84CA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C73EA0A-189C-7512-FC73-36A9730D367C}"/>
              </a:ext>
            </a:extLst>
          </p:cNvPr>
          <p:cNvSpPr>
            <a:spLocks noGrp="1"/>
          </p:cNvSpPr>
          <p:nvPr>
            <p:ph type="dt" sz="half" idx="10"/>
          </p:nvPr>
        </p:nvSpPr>
        <p:spPr/>
        <p:txBody>
          <a:bodyPr/>
          <a:lstStyle/>
          <a:p>
            <a:fld id="{AA2BA53A-DCBD-4E16-9791-5F7982B27BDB}" type="datetimeFigureOut">
              <a:rPr lang="es-CL" smtClean="0"/>
              <a:t>05-11-23</a:t>
            </a:fld>
            <a:endParaRPr lang="es-CL"/>
          </a:p>
        </p:txBody>
      </p:sp>
      <p:sp>
        <p:nvSpPr>
          <p:cNvPr id="6" name="Marcador de pie de página 5">
            <a:extLst>
              <a:ext uri="{FF2B5EF4-FFF2-40B4-BE49-F238E27FC236}">
                <a16:creationId xmlns:a16="http://schemas.microsoft.com/office/drawing/2014/main" id="{8A9BCEB9-7270-0D46-6549-211A5B5672B7}"/>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BF5BC7B7-CFB8-470E-5326-3A9F5E686AD7}"/>
              </a:ext>
            </a:extLst>
          </p:cNvPr>
          <p:cNvSpPr>
            <a:spLocks noGrp="1"/>
          </p:cNvSpPr>
          <p:nvPr>
            <p:ph type="sldNum" sz="quarter" idx="12"/>
          </p:nvPr>
        </p:nvSpPr>
        <p:spPr/>
        <p:txBody>
          <a:bodyPr/>
          <a:lstStyle/>
          <a:p>
            <a:fld id="{4939A480-2192-4B95-BA78-8AFA4B2442D5}" type="slidenum">
              <a:rPr lang="es-CL" smtClean="0"/>
              <a:t>‹Nº›</a:t>
            </a:fld>
            <a:endParaRPr lang="es-CL"/>
          </a:p>
        </p:txBody>
      </p:sp>
    </p:spTree>
    <p:extLst>
      <p:ext uri="{BB962C8B-B14F-4D97-AF65-F5344CB8AC3E}">
        <p14:creationId xmlns:p14="http://schemas.microsoft.com/office/powerpoint/2010/main" val="3643535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BF1C6A-6976-9B53-1246-DE3324A8583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C9F4E3F0-CA23-7881-BEE3-9D3EDAB80C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B1DBE317-6CCD-B3ED-90DD-DD3220DCED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D97D81A-428D-71AC-1139-088D9D535E53}"/>
              </a:ext>
            </a:extLst>
          </p:cNvPr>
          <p:cNvSpPr>
            <a:spLocks noGrp="1"/>
          </p:cNvSpPr>
          <p:nvPr>
            <p:ph type="dt" sz="half" idx="10"/>
          </p:nvPr>
        </p:nvSpPr>
        <p:spPr/>
        <p:txBody>
          <a:bodyPr/>
          <a:lstStyle/>
          <a:p>
            <a:fld id="{AA2BA53A-DCBD-4E16-9791-5F7982B27BDB}" type="datetimeFigureOut">
              <a:rPr lang="es-CL" smtClean="0"/>
              <a:t>05-11-23</a:t>
            </a:fld>
            <a:endParaRPr lang="es-CL"/>
          </a:p>
        </p:txBody>
      </p:sp>
      <p:sp>
        <p:nvSpPr>
          <p:cNvPr id="6" name="Marcador de pie de página 5">
            <a:extLst>
              <a:ext uri="{FF2B5EF4-FFF2-40B4-BE49-F238E27FC236}">
                <a16:creationId xmlns:a16="http://schemas.microsoft.com/office/drawing/2014/main" id="{4E69CA93-4490-4076-8BC1-72459DAFEB6A}"/>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84090294-B6A7-466F-4270-7BD9170B222A}"/>
              </a:ext>
            </a:extLst>
          </p:cNvPr>
          <p:cNvSpPr>
            <a:spLocks noGrp="1"/>
          </p:cNvSpPr>
          <p:nvPr>
            <p:ph type="sldNum" sz="quarter" idx="12"/>
          </p:nvPr>
        </p:nvSpPr>
        <p:spPr/>
        <p:txBody>
          <a:bodyPr/>
          <a:lstStyle/>
          <a:p>
            <a:fld id="{4939A480-2192-4B95-BA78-8AFA4B2442D5}" type="slidenum">
              <a:rPr lang="es-CL" smtClean="0"/>
              <a:t>‹Nº›</a:t>
            </a:fld>
            <a:endParaRPr lang="es-CL"/>
          </a:p>
        </p:txBody>
      </p:sp>
    </p:spTree>
    <p:extLst>
      <p:ext uri="{BB962C8B-B14F-4D97-AF65-F5344CB8AC3E}">
        <p14:creationId xmlns:p14="http://schemas.microsoft.com/office/powerpoint/2010/main" val="3613528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2274AD-1C5B-D96A-E528-AE76C68D195E}"/>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7A5154E7-DD31-5710-288F-AB08C0BCBC7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0346914C-3457-AA47-7A5E-2C9CD4C4BBA6}"/>
              </a:ext>
            </a:extLst>
          </p:cNvPr>
          <p:cNvSpPr>
            <a:spLocks noGrp="1"/>
          </p:cNvSpPr>
          <p:nvPr>
            <p:ph type="dt" sz="half" idx="10"/>
          </p:nvPr>
        </p:nvSpPr>
        <p:spPr/>
        <p:txBody>
          <a:bodyPr/>
          <a:lstStyle/>
          <a:p>
            <a:fld id="{AA2BA53A-DCBD-4E16-9791-5F7982B27BDB}" type="datetimeFigureOut">
              <a:rPr lang="es-CL" smtClean="0"/>
              <a:t>05-11-23</a:t>
            </a:fld>
            <a:endParaRPr lang="es-CL"/>
          </a:p>
        </p:txBody>
      </p:sp>
      <p:sp>
        <p:nvSpPr>
          <p:cNvPr id="5" name="Marcador de pie de página 4">
            <a:extLst>
              <a:ext uri="{FF2B5EF4-FFF2-40B4-BE49-F238E27FC236}">
                <a16:creationId xmlns:a16="http://schemas.microsoft.com/office/drawing/2014/main" id="{0AAF1256-81E1-4EAB-85B7-C00B2C02BA4F}"/>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244CDDA3-A22F-45A5-736C-4BF6CA7EFFCD}"/>
              </a:ext>
            </a:extLst>
          </p:cNvPr>
          <p:cNvSpPr>
            <a:spLocks noGrp="1"/>
          </p:cNvSpPr>
          <p:nvPr>
            <p:ph type="sldNum" sz="quarter" idx="12"/>
          </p:nvPr>
        </p:nvSpPr>
        <p:spPr/>
        <p:txBody>
          <a:bodyPr/>
          <a:lstStyle/>
          <a:p>
            <a:fld id="{4939A480-2192-4B95-BA78-8AFA4B2442D5}" type="slidenum">
              <a:rPr lang="es-CL" smtClean="0"/>
              <a:t>‹Nº›</a:t>
            </a:fld>
            <a:endParaRPr lang="es-CL"/>
          </a:p>
        </p:txBody>
      </p:sp>
    </p:spTree>
    <p:extLst>
      <p:ext uri="{BB962C8B-B14F-4D97-AF65-F5344CB8AC3E}">
        <p14:creationId xmlns:p14="http://schemas.microsoft.com/office/powerpoint/2010/main" val="1532419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64510DC-063C-22D4-3DAB-8FB44D87183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0F14515C-A113-CD40-513D-E6683103F3B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D8D3F98D-8CC1-CFE5-4466-5625D7DA2020}"/>
              </a:ext>
            </a:extLst>
          </p:cNvPr>
          <p:cNvSpPr>
            <a:spLocks noGrp="1"/>
          </p:cNvSpPr>
          <p:nvPr>
            <p:ph type="dt" sz="half" idx="10"/>
          </p:nvPr>
        </p:nvSpPr>
        <p:spPr/>
        <p:txBody>
          <a:bodyPr/>
          <a:lstStyle/>
          <a:p>
            <a:fld id="{AA2BA53A-DCBD-4E16-9791-5F7982B27BDB}" type="datetimeFigureOut">
              <a:rPr lang="es-CL" smtClean="0"/>
              <a:t>05-11-23</a:t>
            </a:fld>
            <a:endParaRPr lang="es-CL"/>
          </a:p>
        </p:txBody>
      </p:sp>
      <p:sp>
        <p:nvSpPr>
          <p:cNvPr id="5" name="Marcador de pie de página 4">
            <a:extLst>
              <a:ext uri="{FF2B5EF4-FFF2-40B4-BE49-F238E27FC236}">
                <a16:creationId xmlns:a16="http://schemas.microsoft.com/office/drawing/2014/main" id="{40D579B2-B9C1-6C9A-FCC6-BE897A38DB36}"/>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7844C8ED-6BB3-FCFB-79A9-3AC03CFB1D5A}"/>
              </a:ext>
            </a:extLst>
          </p:cNvPr>
          <p:cNvSpPr>
            <a:spLocks noGrp="1"/>
          </p:cNvSpPr>
          <p:nvPr>
            <p:ph type="sldNum" sz="quarter" idx="12"/>
          </p:nvPr>
        </p:nvSpPr>
        <p:spPr/>
        <p:txBody>
          <a:bodyPr/>
          <a:lstStyle/>
          <a:p>
            <a:fld id="{4939A480-2192-4B95-BA78-8AFA4B2442D5}" type="slidenum">
              <a:rPr lang="es-CL" smtClean="0"/>
              <a:t>‹Nº›</a:t>
            </a:fld>
            <a:endParaRPr lang="es-CL"/>
          </a:p>
        </p:txBody>
      </p:sp>
    </p:spTree>
    <p:extLst>
      <p:ext uri="{BB962C8B-B14F-4D97-AF65-F5344CB8AC3E}">
        <p14:creationId xmlns:p14="http://schemas.microsoft.com/office/powerpoint/2010/main" val="2333244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5B5112F-235C-1AF2-5AE3-673DB3EB30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F233DFBA-A6BD-58FB-C4A3-1DC29CEA2C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D50D57B3-10D2-D6EF-B879-947B808164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2BA53A-DCBD-4E16-9791-5F7982B27BDB}" type="datetimeFigureOut">
              <a:rPr lang="es-CL" smtClean="0"/>
              <a:t>05-11-23</a:t>
            </a:fld>
            <a:endParaRPr lang="es-CL"/>
          </a:p>
        </p:txBody>
      </p:sp>
      <p:sp>
        <p:nvSpPr>
          <p:cNvPr id="5" name="Marcador de pie de página 4">
            <a:extLst>
              <a:ext uri="{FF2B5EF4-FFF2-40B4-BE49-F238E27FC236}">
                <a16:creationId xmlns:a16="http://schemas.microsoft.com/office/drawing/2014/main" id="{F99EBECA-EB9E-9E4F-8ABB-4E6F22C1CF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3ACC605D-775A-3163-9B51-B222527BC6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39A480-2192-4B95-BA78-8AFA4B2442D5}" type="slidenum">
              <a:rPr lang="es-CL" smtClean="0"/>
              <a:t>‹Nº›</a:t>
            </a:fld>
            <a:endParaRPr lang="es-CL"/>
          </a:p>
        </p:txBody>
      </p:sp>
    </p:spTree>
    <p:extLst>
      <p:ext uri="{BB962C8B-B14F-4D97-AF65-F5344CB8AC3E}">
        <p14:creationId xmlns:p14="http://schemas.microsoft.com/office/powerpoint/2010/main" val="29051301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png"/><Relationship Id="rId5" Type="http://schemas.openxmlformats.org/officeDocument/2006/relationships/hyperlink" Target="https://www.ncbi.nlm.nih.gov/pmc/articles/PMC7224132/" TargetMode="Externa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8.mp4"/><Relationship Id="rId1" Type="http://schemas.microsoft.com/office/2007/relationships/media" Target="../media/media8.mp4"/><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10.png"/><Relationship Id="rId4"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3.mp4"/><Relationship Id="rId1" Type="http://schemas.microsoft.com/office/2007/relationships/media" Target="../media/media13.mp4"/><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s-CL" dirty="0"/>
              <a:t>Factores de riesgo de debilidad adquirida en UCI</a:t>
            </a:r>
            <a:endParaRPr dirty="0"/>
          </a:p>
        </p:txBody>
      </p:sp>
      <p:sp>
        <p:nvSpPr>
          <p:cNvPr id="85" name="Google Shape;85;p1"/>
          <p:cNvSpPr txBox="1">
            <a:spLocks noGrp="1"/>
          </p:cNvSpPr>
          <p:nvPr>
            <p:ph type="subTitle" idx="1"/>
          </p:nvPr>
        </p:nvSpPr>
        <p:spPr>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s-ES" dirty="0" err="1"/>
              <a:t>Klgo</a:t>
            </a:r>
            <a:r>
              <a:rPr lang="es-ES" dirty="0"/>
              <a:t>. Félix Vidal Carreño</a:t>
            </a:r>
          </a:p>
          <a:p>
            <a:pPr marL="0" lvl="0" indent="0" algn="ctr" rtl="0">
              <a:lnSpc>
                <a:spcPct val="90000"/>
              </a:lnSpc>
              <a:spcBef>
                <a:spcPts val="0"/>
              </a:spcBef>
              <a:spcAft>
                <a:spcPts val="0"/>
              </a:spcAft>
              <a:buClr>
                <a:schemeClr val="dk1"/>
              </a:buClr>
              <a:buSzPts val="2400"/>
              <a:buNone/>
            </a:pPr>
            <a:r>
              <a:rPr lang="es-ES" dirty="0"/>
              <a:t>TRC</a:t>
            </a:r>
          </a:p>
          <a:p>
            <a:pPr marL="0" lvl="0" indent="0" algn="ctr" rtl="0">
              <a:lnSpc>
                <a:spcPct val="90000"/>
              </a:lnSpc>
              <a:spcBef>
                <a:spcPts val="0"/>
              </a:spcBef>
              <a:spcAft>
                <a:spcPts val="0"/>
              </a:spcAft>
              <a:buClr>
                <a:schemeClr val="dk1"/>
              </a:buClr>
              <a:buSzPts val="2400"/>
              <a:buNone/>
            </a:pPr>
            <a:r>
              <a:rPr lang="es-ES" dirty="0"/>
              <a:t>Especialista en Kinesiología Intensiva</a:t>
            </a:r>
            <a:endParaRPr dirty="0"/>
          </a:p>
        </p:txBody>
      </p:sp>
      <p:pic>
        <p:nvPicPr>
          <p:cNvPr id="22" name="Vídeo 21">
            <a:hlinkClick r:id="" action="ppaction://media"/>
            <a:extLst>
              <a:ext uri="{FF2B5EF4-FFF2-40B4-BE49-F238E27FC236}">
                <a16:creationId xmlns:a16="http://schemas.microsoft.com/office/drawing/2014/main" id="{642A618A-E8B1-4EC3-36D0-E4E5A64C98BA}"/>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627616098"/>
      </p:ext>
    </p:extLst>
  </p:cSld>
  <p:clrMapOvr>
    <a:masterClrMapping/>
  </p:clrMapOvr>
  <mc:AlternateContent xmlns:mc="http://schemas.openxmlformats.org/markup-compatibility/2006" xmlns:p14="http://schemas.microsoft.com/office/powerpoint/2010/main">
    <mc:Choice Requires="p14">
      <p:transition spd="slow" p14:dur="2000" advTm="29422"/>
    </mc:Choice>
    <mc:Fallback xmlns="">
      <p:transition spd="slow" advTm="294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2"/>
                </p:tgtEl>
              </p:cMediaNode>
            </p:video>
            <p:seq concurrent="1" nextAc="seek">
              <p:cTn id="8" restart="whenNotActive" fill="hold" evtFilter="cancelBubble" nodeType="interactiveSeq">
                <p:stCondLst>
                  <p:cond evt="onClick" delay="0">
                    <p:tgtEl>
                      <p:spTgt spid="2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2"/>
                                        </p:tgtEl>
                                      </p:cBhvr>
                                    </p:cmd>
                                  </p:childTnLst>
                                </p:cTn>
                              </p:par>
                            </p:childTnLst>
                          </p:cTn>
                        </p:par>
                      </p:childTnLst>
                    </p:cTn>
                  </p:par>
                </p:childTnLst>
              </p:cTn>
              <p:nextCondLst>
                <p:cond evt="onClick" delay="0">
                  <p:tgtEl>
                    <p:spTgt spid="2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g28b81eb7ce0_0_10"/>
          <p:cNvSpPr txBox="1">
            <a:spLocks noGrp="1"/>
          </p:cNvSpPr>
          <p:nvPr>
            <p:ph type="title"/>
          </p:nvPr>
        </p:nvSpPr>
        <p:spPr>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s-CL" dirty="0"/>
              <a:t>Factores de riesgo</a:t>
            </a:r>
            <a:endParaRPr dirty="0"/>
          </a:p>
        </p:txBody>
      </p:sp>
      <p:sp>
        <p:nvSpPr>
          <p:cNvPr id="136" name="Google Shape;136;g28b81eb7ce0_0_10"/>
          <p:cNvSpPr txBox="1">
            <a:spLocks noGrp="1"/>
          </p:cNvSpPr>
          <p:nvPr>
            <p:ph idx="1"/>
          </p:nvPr>
        </p:nvSpPr>
        <p:spPr>
          <a:prstGeom prst="rect">
            <a:avLst/>
          </a:prstGeom>
        </p:spPr>
        <p:txBody>
          <a:bodyPr spcFirstLastPara="1" wrap="square" lIns="91425" tIns="45700" rIns="91425" bIns="45700" anchor="t" anchorCtr="0">
            <a:normAutofit/>
          </a:bodyPr>
          <a:lstStyle/>
          <a:p>
            <a:r>
              <a:rPr lang="es-CL" b="1" dirty="0">
                <a:solidFill>
                  <a:srgbClr val="212121"/>
                </a:solidFill>
                <a:highlight>
                  <a:srgbClr val="FFFFFF"/>
                </a:highlight>
                <a:ea typeface="Cambria"/>
                <a:cs typeface="Cambria"/>
                <a:sym typeface="Cambria"/>
              </a:rPr>
              <a:t>Edad</a:t>
            </a:r>
            <a:endParaRPr b="1" dirty="0">
              <a:solidFill>
                <a:srgbClr val="212121"/>
              </a:solidFill>
              <a:highlight>
                <a:srgbClr val="FFFFFF"/>
              </a:highlight>
              <a:ea typeface="Cambria"/>
              <a:cs typeface="Cambria"/>
              <a:sym typeface="Cambria"/>
            </a:endParaRPr>
          </a:p>
          <a:p>
            <a:r>
              <a:rPr lang="es-CL" b="1" dirty="0">
                <a:solidFill>
                  <a:srgbClr val="212121"/>
                </a:solidFill>
                <a:highlight>
                  <a:srgbClr val="FFFFFF"/>
                </a:highlight>
                <a:ea typeface="Cambria"/>
                <a:cs typeface="Cambria"/>
                <a:sym typeface="Cambria"/>
              </a:rPr>
              <a:t>Peso </a:t>
            </a:r>
            <a:endParaRPr b="1" dirty="0">
              <a:solidFill>
                <a:srgbClr val="212121"/>
              </a:solidFill>
              <a:highlight>
                <a:srgbClr val="FFFFFF"/>
              </a:highlight>
              <a:ea typeface="Cambria"/>
              <a:cs typeface="Cambria"/>
              <a:sym typeface="Cambria"/>
            </a:endParaRPr>
          </a:p>
          <a:p>
            <a:r>
              <a:rPr lang="es-CL" b="1" dirty="0">
                <a:solidFill>
                  <a:srgbClr val="212121"/>
                </a:solidFill>
                <a:highlight>
                  <a:srgbClr val="FFFFFF"/>
                </a:highlight>
                <a:ea typeface="Cambria"/>
                <a:cs typeface="Cambria"/>
                <a:sym typeface="Cambria"/>
              </a:rPr>
              <a:t>Comorbilidades (HTA)</a:t>
            </a:r>
            <a:endParaRPr b="1" dirty="0">
              <a:solidFill>
                <a:srgbClr val="212121"/>
              </a:solidFill>
              <a:highlight>
                <a:srgbClr val="FFFFFF"/>
              </a:highlight>
              <a:ea typeface="Cambria"/>
              <a:cs typeface="Cambria"/>
              <a:sym typeface="Cambria"/>
            </a:endParaRPr>
          </a:p>
          <a:p>
            <a:r>
              <a:rPr lang="es-ES" dirty="0">
                <a:solidFill>
                  <a:srgbClr val="212121"/>
                </a:solidFill>
                <a:highlight>
                  <a:srgbClr val="FFFFFF"/>
                </a:highlight>
                <a:ea typeface="Cambria"/>
                <a:cs typeface="Cambria"/>
                <a:sym typeface="Cambria"/>
              </a:rPr>
              <a:t>Severidad de la enfermedad</a:t>
            </a:r>
            <a:endParaRPr dirty="0">
              <a:solidFill>
                <a:srgbClr val="212121"/>
              </a:solidFill>
              <a:highlight>
                <a:srgbClr val="FFFFFF"/>
              </a:highlight>
              <a:ea typeface="Cambria"/>
              <a:cs typeface="Cambria"/>
              <a:sym typeface="Cambria"/>
            </a:endParaRPr>
          </a:p>
          <a:p>
            <a:r>
              <a:rPr lang="es-CL" dirty="0">
                <a:solidFill>
                  <a:srgbClr val="212121"/>
                </a:solidFill>
                <a:highlight>
                  <a:srgbClr val="FFFFFF"/>
                </a:highlight>
                <a:ea typeface="Cambria"/>
                <a:cs typeface="Cambria"/>
                <a:sym typeface="Cambria"/>
              </a:rPr>
              <a:t>Falla orgánica</a:t>
            </a:r>
            <a:endParaRPr dirty="0">
              <a:solidFill>
                <a:srgbClr val="212121"/>
              </a:solidFill>
              <a:highlight>
                <a:srgbClr val="FFFFFF"/>
              </a:highlight>
              <a:ea typeface="Cambria"/>
              <a:cs typeface="Cambria"/>
              <a:sym typeface="Cambria"/>
            </a:endParaRPr>
          </a:p>
          <a:p>
            <a:r>
              <a:rPr lang="es-CL" dirty="0">
                <a:solidFill>
                  <a:srgbClr val="212121"/>
                </a:solidFill>
                <a:highlight>
                  <a:srgbClr val="FFFFFF"/>
                </a:highlight>
                <a:ea typeface="Cambria"/>
                <a:cs typeface="Cambria"/>
                <a:sym typeface="Cambria"/>
              </a:rPr>
              <a:t>Drogas que afectan miofibrillas y neuronas</a:t>
            </a:r>
            <a:endParaRPr dirty="0">
              <a:solidFill>
                <a:srgbClr val="212121"/>
              </a:solidFill>
              <a:highlight>
                <a:srgbClr val="FFFFFF"/>
              </a:highlight>
              <a:ea typeface="Cambria"/>
              <a:cs typeface="Cambria"/>
              <a:sym typeface="Cambria"/>
            </a:endParaRPr>
          </a:p>
          <a:p>
            <a:r>
              <a:rPr lang="es-CL" dirty="0">
                <a:solidFill>
                  <a:srgbClr val="212121"/>
                </a:solidFill>
                <a:highlight>
                  <a:srgbClr val="FFFFFF"/>
                </a:highlight>
                <a:ea typeface="Cambria"/>
                <a:cs typeface="Cambria"/>
                <a:sym typeface="Cambria"/>
              </a:rPr>
              <a:t>Immobilidad</a:t>
            </a:r>
            <a:endParaRPr dirty="0">
              <a:solidFill>
                <a:srgbClr val="212121"/>
              </a:solidFill>
              <a:highlight>
                <a:srgbClr val="FFFFFF"/>
              </a:highlight>
              <a:ea typeface="Cambria"/>
              <a:cs typeface="Cambria"/>
              <a:sym typeface="Cambria"/>
            </a:endParaRPr>
          </a:p>
        </p:txBody>
      </p:sp>
      <p:sp>
        <p:nvSpPr>
          <p:cNvPr id="2" name="Rectángulo 1">
            <a:extLst>
              <a:ext uri="{FF2B5EF4-FFF2-40B4-BE49-F238E27FC236}">
                <a16:creationId xmlns:a16="http://schemas.microsoft.com/office/drawing/2014/main" id="{7D64D126-AF5B-FB43-B07C-462744DDB13A}"/>
              </a:ext>
            </a:extLst>
          </p:cNvPr>
          <p:cNvSpPr/>
          <p:nvPr/>
        </p:nvSpPr>
        <p:spPr>
          <a:xfrm>
            <a:off x="4144105" y="6311900"/>
            <a:ext cx="3544560" cy="307777"/>
          </a:xfrm>
          <a:prstGeom prst="rect">
            <a:avLst/>
          </a:prstGeom>
        </p:spPr>
        <p:txBody>
          <a:bodyPr wrap="none">
            <a:spAutoFit/>
          </a:bodyPr>
          <a:lstStyle/>
          <a:p>
            <a:pPr marL="0" marR="0" lvl="0" indent="0" algn="l" defTabSz="914400" rtl="0" eaLnBrk="1" fontAlgn="auto" latinLnBrk="0" hangingPunct="1">
              <a:lnSpc>
                <a:spcPct val="100000"/>
              </a:lnSpc>
              <a:spcBef>
                <a:spcPts val="1000"/>
              </a:spcBef>
              <a:spcAft>
                <a:spcPts val="0"/>
              </a:spcAft>
              <a:buClr>
                <a:prstClr val="black"/>
              </a:buClr>
              <a:buSzPts val="1100"/>
              <a:buFont typeface="Arial"/>
              <a:buNone/>
              <a:tabLst/>
              <a:defRPr/>
            </a:pPr>
            <a:r>
              <a:rPr kumimoji="0" lang="es-CL" sz="1400" b="0" i="0" u="sng" strike="noStrike" kern="0" cap="none" spc="0" normalizeH="0" baseline="0" noProof="0" dirty="0">
                <a:ln>
                  <a:noFill/>
                </a:ln>
                <a:solidFill>
                  <a:srgbClr val="376FAA"/>
                </a:solidFill>
                <a:effectLst/>
                <a:highlight>
                  <a:srgbClr val="FFFFFF"/>
                </a:highlight>
                <a:uLnTx/>
                <a:uFillTx/>
                <a:latin typeface="Arial"/>
                <a:cs typeface="Arial"/>
                <a:sym typeface="Arial"/>
                <a:hlinkClick r:id="rId5">
                  <a:extLst>
                    <a:ext uri="{A12FA001-AC4F-418D-AE19-62706E023703}">
                      <ahyp:hlinkClr xmlns:ahyp="http://schemas.microsoft.com/office/drawing/2018/hyperlinkcolor" val="tx"/>
                    </a:ext>
                  </a:extLst>
                </a:hlinkClick>
              </a:rPr>
              <a:t>Intensive Care Med.</a:t>
            </a:r>
            <a:r>
              <a:rPr kumimoji="0" lang="es-CL" sz="1400" b="0" i="0" u="none" strike="noStrike" kern="0" cap="none" spc="0" normalizeH="0" baseline="0" noProof="0" dirty="0">
                <a:ln>
                  <a:noFill/>
                </a:ln>
                <a:solidFill>
                  <a:srgbClr val="212121"/>
                </a:solidFill>
                <a:effectLst/>
                <a:highlight>
                  <a:srgbClr val="FFFFFF"/>
                </a:highlight>
                <a:uLnTx/>
                <a:uFillTx/>
                <a:latin typeface="Arial"/>
                <a:cs typeface="Arial"/>
                <a:sym typeface="Arial"/>
              </a:rPr>
              <a:t> 2020; 46(4): 637–653</a:t>
            </a:r>
            <a:endParaRPr kumimoji="0" lang="es-CL"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41" name="Vídeo 40">
            <a:hlinkClick r:id="" action="ppaction://media"/>
            <a:extLst>
              <a:ext uri="{FF2B5EF4-FFF2-40B4-BE49-F238E27FC236}">
                <a16:creationId xmlns:a16="http://schemas.microsoft.com/office/drawing/2014/main" id="{D1D8675F-B084-DC3D-B492-64912D4CFD4D}"/>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569887700"/>
      </p:ext>
    </p:extLst>
  </p:cSld>
  <p:clrMapOvr>
    <a:masterClrMapping/>
  </p:clrMapOvr>
  <mc:AlternateContent xmlns:mc="http://schemas.openxmlformats.org/markup-compatibility/2006" xmlns:p14="http://schemas.microsoft.com/office/powerpoint/2010/main">
    <mc:Choice Requires="p14">
      <p:transition spd="slow" p14:dur="2000" advTm="43706"/>
    </mc:Choice>
    <mc:Fallback xmlns="">
      <p:transition spd="slow" advTm="437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1"/>
                </p:tgtEl>
              </p:cMediaNode>
            </p:video>
            <p:seq concurrent="1" nextAc="seek">
              <p:cTn id="8" restart="whenNotActive" fill="hold" evtFilter="cancelBubble" nodeType="interactiveSeq">
                <p:stCondLst>
                  <p:cond evt="onClick" delay="0">
                    <p:tgtEl>
                      <p:spTgt spid="4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1"/>
                                        </p:tgtEl>
                                      </p:cBhvr>
                                    </p:cmd>
                                  </p:childTnLst>
                                </p:cTn>
                              </p:par>
                            </p:childTnLst>
                          </p:cTn>
                        </p:par>
                      </p:childTnLst>
                    </p:cTn>
                  </p:par>
                </p:childTnLst>
              </p:cTn>
              <p:nextCondLst>
                <p:cond evt="onClick" delay="0">
                  <p:tgtEl>
                    <p:spTgt spid="41"/>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3"/>
          <p:cNvSpPr txBox="1">
            <a:spLocks noGrp="1"/>
          </p:cNvSpPr>
          <p:nvPr>
            <p:ph type="title"/>
          </p:nvPr>
        </p:nvSpPr>
        <p:spPr>
          <a:xfrm>
            <a:off x="838200" y="1006991"/>
            <a:ext cx="10515600" cy="1325563"/>
          </a:xfrm>
          <a:prstGeom prst="rect">
            <a:avLst/>
          </a:prstGeom>
          <a:noFill/>
          <a:ln>
            <a:noFill/>
          </a:ln>
        </p:spPr>
        <p:txBody>
          <a:bodyPr spcFirstLastPara="1" wrap="square" lIns="91425" tIns="45700" rIns="91425" bIns="45700" anchor="ctr" anchorCtr="0">
            <a:normAutofit fontScale="90000"/>
          </a:bodyPr>
          <a:lstStyle/>
          <a:p>
            <a:pPr>
              <a:spcBef>
                <a:spcPts val="0"/>
              </a:spcBef>
              <a:buClr>
                <a:schemeClr val="dk1"/>
              </a:buClr>
              <a:buSzPts val="4400"/>
            </a:pPr>
            <a:r>
              <a:rPr lang="es-CL" dirty="0"/>
              <a:t>El desarrollo de debilidad adquirida en la unidad de cuidados intensivos se asoció a</a:t>
            </a:r>
            <a:br>
              <a:rPr lang="es-CL" dirty="0"/>
            </a:br>
            <a:endParaRPr dirty="0"/>
          </a:p>
        </p:txBody>
      </p:sp>
      <p:sp>
        <p:nvSpPr>
          <p:cNvPr id="97" name="Google Shape;97;p3"/>
          <p:cNvSpPr txBox="1">
            <a:spLocks noGrp="1"/>
          </p:cNvSpPr>
          <p:nvPr>
            <p:ph idx="1"/>
          </p:nvPr>
        </p:nvSpPr>
        <p:spPr>
          <a:xfrm>
            <a:off x="838200" y="2332554"/>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Clr>
                <a:schemeClr val="dk1"/>
              </a:buClr>
              <a:buSzPts val="2800"/>
              <a:buChar char="•"/>
            </a:pPr>
            <a:r>
              <a:rPr lang="es-CL" dirty="0"/>
              <a:t>Edad</a:t>
            </a:r>
          </a:p>
          <a:p>
            <a:pPr marL="228600" lvl="0" indent="-228600" algn="l" rtl="0">
              <a:lnSpc>
                <a:spcPct val="150000"/>
              </a:lnSpc>
              <a:spcBef>
                <a:spcPts val="0"/>
              </a:spcBef>
              <a:spcAft>
                <a:spcPts val="0"/>
              </a:spcAft>
              <a:buClr>
                <a:schemeClr val="dk1"/>
              </a:buClr>
              <a:buSzPts val="2800"/>
              <a:buChar char="•"/>
            </a:pPr>
            <a:r>
              <a:rPr lang="es-CL" b="1" dirty="0"/>
              <a:t>Delirio</a:t>
            </a:r>
          </a:p>
          <a:p>
            <a:pPr marL="228600" lvl="0" indent="-228600" algn="l" rtl="0">
              <a:lnSpc>
                <a:spcPct val="150000"/>
              </a:lnSpc>
              <a:spcBef>
                <a:spcPts val="0"/>
              </a:spcBef>
              <a:spcAft>
                <a:spcPts val="0"/>
              </a:spcAft>
              <a:buClr>
                <a:schemeClr val="dk1"/>
              </a:buClr>
              <a:buSzPts val="2800"/>
              <a:buChar char="•"/>
            </a:pPr>
            <a:r>
              <a:rPr lang="es-CL" dirty="0"/>
              <a:t>Hiperglicemia </a:t>
            </a:r>
          </a:p>
          <a:p>
            <a:pPr marL="228600" lvl="0" indent="-228600" algn="l" rtl="0">
              <a:lnSpc>
                <a:spcPct val="150000"/>
              </a:lnSpc>
              <a:spcBef>
                <a:spcPts val="0"/>
              </a:spcBef>
              <a:spcAft>
                <a:spcPts val="0"/>
              </a:spcAft>
              <a:buClr>
                <a:schemeClr val="dk1"/>
              </a:buClr>
              <a:buSzPts val="2800"/>
              <a:buChar char="•"/>
            </a:pPr>
            <a:r>
              <a:rPr lang="es-CL" dirty="0"/>
              <a:t>Ventilación mecánica &gt; 5 días. </a:t>
            </a:r>
          </a:p>
          <a:p>
            <a:pPr marL="228600" lvl="0" indent="-228600" algn="l" rtl="0">
              <a:lnSpc>
                <a:spcPct val="90000"/>
              </a:lnSpc>
              <a:spcBef>
                <a:spcPts val="0"/>
              </a:spcBef>
              <a:spcAft>
                <a:spcPts val="0"/>
              </a:spcAft>
              <a:buClr>
                <a:schemeClr val="dk1"/>
              </a:buClr>
              <a:buSzPts val="2800"/>
              <a:buChar char="•"/>
            </a:pPr>
            <a:endParaRPr lang="es-CL" dirty="0"/>
          </a:p>
          <a:p>
            <a:pPr marL="228600" lvl="0" indent="-50800" algn="l" rtl="0">
              <a:lnSpc>
                <a:spcPct val="90000"/>
              </a:lnSpc>
              <a:spcBef>
                <a:spcPts val="1000"/>
              </a:spcBef>
              <a:spcAft>
                <a:spcPts val="0"/>
              </a:spcAft>
              <a:buClr>
                <a:schemeClr val="dk1"/>
              </a:buClr>
              <a:buSzPts val="2800"/>
              <a:buNone/>
            </a:pPr>
            <a:endParaRPr dirty="0"/>
          </a:p>
          <a:p>
            <a:pPr marL="228600" lvl="0" indent="-50800" algn="l" rtl="0">
              <a:lnSpc>
                <a:spcPct val="90000"/>
              </a:lnSpc>
              <a:spcBef>
                <a:spcPts val="1000"/>
              </a:spcBef>
              <a:spcAft>
                <a:spcPts val="0"/>
              </a:spcAft>
              <a:buClr>
                <a:schemeClr val="dk1"/>
              </a:buClr>
              <a:buSzPts val="2800"/>
              <a:buNone/>
            </a:pPr>
            <a:endParaRPr dirty="0"/>
          </a:p>
        </p:txBody>
      </p:sp>
      <p:sp>
        <p:nvSpPr>
          <p:cNvPr id="98" name="Google Shape;98;p3"/>
          <p:cNvSpPr/>
          <p:nvPr/>
        </p:nvSpPr>
        <p:spPr>
          <a:xfrm>
            <a:off x="3625323" y="6488668"/>
            <a:ext cx="4941353" cy="3693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CL" sz="1800" b="0" i="0" u="none" strike="noStrike" kern="0" cap="none" spc="0" normalizeH="0" baseline="0" noProof="0">
                <a:ln>
                  <a:noFill/>
                </a:ln>
                <a:solidFill>
                  <a:srgbClr val="A7A49E"/>
                </a:solidFill>
                <a:effectLst/>
                <a:uLnTx/>
                <a:uFillTx/>
                <a:latin typeface="Arial"/>
                <a:ea typeface="Arial"/>
                <a:cs typeface="Arial"/>
                <a:sym typeface="Arial"/>
              </a:rPr>
              <a:t>Rev. bras. ter. intensiva 29 (4) • Oct-Dec 2017 </a:t>
            </a:r>
            <a:endParaRPr kumimoji="0" sz="1800" b="0" i="0" u="none" strike="noStrike" kern="0" cap="none" spc="0" normalizeH="0" baseline="0" noProof="0">
              <a:ln>
                <a:noFill/>
              </a:ln>
              <a:solidFill>
                <a:prstClr val="black"/>
              </a:solidFill>
              <a:effectLst/>
              <a:uLnTx/>
              <a:uFillTx/>
              <a:latin typeface="Calibri"/>
              <a:ea typeface="Calibri"/>
              <a:cs typeface="Calibri"/>
              <a:sym typeface="Calibri"/>
            </a:endParaRPr>
          </a:p>
        </p:txBody>
      </p:sp>
      <p:pic>
        <p:nvPicPr>
          <p:cNvPr id="37" name="Vídeo 36">
            <a:hlinkClick r:id="" action="ppaction://media"/>
            <a:extLst>
              <a:ext uri="{FF2B5EF4-FFF2-40B4-BE49-F238E27FC236}">
                <a16:creationId xmlns:a16="http://schemas.microsoft.com/office/drawing/2014/main" id="{CDE0A812-E027-FF84-A1F0-5383BFA69C35}"/>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10506832"/>
      </p:ext>
    </p:extLst>
  </p:cSld>
  <p:clrMapOvr>
    <a:masterClrMapping/>
  </p:clrMapOvr>
  <mc:AlternateContent xmlns:mc="http://schemas.openxmlformats.org/markup-compatibility/2006" xmlns:p14="http://schemas.microsoft.com/office/powerpoint/2010/main">
    <mc:Choice Requires="p14">
      <p:transition spd="slow" p14:dur="2000" advTm="58362"/>
    </mc:Choice>
    <mc:Fallback xmlns="">
      <p:transition spd="slow" advTm="583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7"/>
                </p:tgtEl>
              </p:cMediaNode>
            </p:video>
            <p:seq concurrent="1" nextAc="seek">
              <p:cTn id="8" restart="whenNotActive" fill="hold" evtFilter="cancelBubble" nodeType="interactiveSeq">
                <p:stCondLst>
                  <p:cond evt="onClick" delay="0">
                    <p:tgtEl>
                      <p:spTgt spid="3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7"/>
                                        </p:tgtEl>
                                      </p:cBhvr>
                                    </p:cmd>
                                  </p:childTnLst>
                                </p:cTn>
                              </p:par>
                            </p:childTnLst>
                          </p:cTn>
                        </p:par>
                      </p:childTnLst>
                    </p:cTn>
                  </p:par>
                </p:childTnLst>
              </p:cTn>
              <p:nextCondLst>
                <p:cond evt="onClick" delay="0">
                  <p:tgtEl>
                    <p:spTgt spid="37"/>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B82B8-929B-3846-BCB9-8867F0437E6A}"/>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1B471852-7472-5A41-BB37-3C54DCDEF831}"/>
              </a:ext>
            </a:extLst>
          </p:cNvPr>
          <p:cNvSpPr>
            <a:spLocks noGrp="1"/>
          </p:cNvSpPr>
          <p:nvPr>
            <p:ph idx="1"/>
          </p:nvPr>
        </p:nvSpPr>
        <p:spPr/>
        <p:txBody>
          <a:bodyPr/>
          <a:lstStyle/>
          <a:p>
            <a:r>
              <a:rPr lang="es-CL" b="1" dirty="0"/>
              <a:t>Inflamación sistémica, la sepsis y el fallo multiorgánico</a:t>
            </a:r>
            <a:r>
              <a:rPr lang="es-CL" dirty="0"/>
              <a:t>. </a:t>
            </a:r>
          </a:p>
          <a:p>
            <a:r>
              <a:rPr lang="es-CL" dirty="0"/>
              <a:t>La duración de la ventilación mecánica, la hiperglicemia, la administración de corticoesteroides o el uso prolongado de bloqueantes neuromusculares.</a:t>
            </a:r>
          </a:p>
          <a:p>
            <a:endParaRPr lang="es-CL" dirty="0"/>
          </a:p>
        </p:txBody>
      </p:sp>
      <p:sp>
        <p:nvSpPr>
          <p:cNvPr id="4" name="Rectángulo 3">
            <a:extLst>
              <a:ext uri="{FF2B5EF4-FFF2-40B4-BE49-F238E27FC236}">
                <a16:creationId xmlns:a16="http://schemas.microsoft.com/office/drawing/2014/main" id="{9F104274-25C7-F04B-8467-BFFC71DC41CB}"/>
              </a:ext>
            </a:extLst>
          </p:cNvPr>
          <p:cNvSpPr/>
          <p:nvPr/>
        </p:nvSpPr>
        <p:spPr>
          <a:xfrm>
            <a:off x="4621077" y="6311900"/>
            <a:ext cx="294984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CL" sz="1400" b="0" i="0" u="none" strike="noStrike" kern="0" cap="none" spc="0" normalizeH="0" baseline="0" noProof="0" dirty="0">
                <a:ln>
                  <a:noFill/>
                </a:ln>
                <a:solidFill>
                  <a:srgbClr val="737373"/>
                </a:solidFill>
                <a:effectLst/>
                <a:uLnTx/>
                <a:uFillTx/>
                <a:latin typeface="NexusSansPro"/>
                <a:cs typeface="Arial"/>
                <a:sym typeface="Arial"/>
              </a:rPr>
              <a:t>Lancet Neurol, 10 (2011), pp. 931-941</a:t>
            </a:r>
            <a:endParaRPr kumimoji="0" lang="es-CL"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31" name="Vídeo 30">
            <a:hlinkClick r:id="" action="ppaction://media"/>
            <a:extLst>
              <a:ext uri="{FF2B5EF4-FFF2-40B4-BE49-F238E27FC236}">
                <a16:creationId xmlns:a16="http://schemas.microsoft.com/office/drawing/2014/main" id="{440FFF98-020B-A24E-19F3-96BA474794DB}"/>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439447752"/>
      </p:ext>
    </p:extLst>
  </p:cSld>
  <p:clrMapOvr>
    <a:masterClrMapping/>
  </p:clrMapOvr>
  <mc:AlternateContent xmlns:mc="http://schemas.openxmlformats.org/markup-compatibility/2006" xmlns:p14="http://schemas.microsoft.com/office/powerpoint/2010/main">
    <mc:Choice Requires="p14">
      <p:transition spd="slow" p14:dur="2000" advTm="34622"/>
    </mc:Choice>
    <mc:Fallback xmlns="">
      <p:transition spd="slow" advTm="346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1"/>
                </p:tgtEl>
              </p:cMediaNode>
            </p:video>
            <p:seq concurrent="1" nextAc="seek">
              <p:cTn id="8" restart="whenNotActive" fill="hold" evtFilter="cancelBubble" nodeType="interactiveSeq">
                <p:stCondLst>
                  <p:cond evt="onClick" delay="0">
                    <p:tgtEl>
                      <p:spTgt spid="3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1"/>
                                        </p:tgtEl>
                                      </p:cBhvr>
                                    </p:cmd>
                                  </p:childTnLst>
                                </p:cTn>
                              </p:par>
                            </p:childTnLst>
                          </p:cTn>
                        </p:par>
                      </p:childTnLst>
                    </p:cTn>
                  </p:par>
                </p:childTnLst>
              </p:cTn>
              <p:nextCondLst>
                <p:cond evt="onClick" delay="0">
                  <p:tgtEl>
                    <p:spTgt spid="31"/>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F2090-BA59-004F-8123-142C0293B23F}"/>
              </a:ext>
            </a:extLst>
          </p:cNvPr>
          <p:cNvSpPr>
            <a:spLocks noGrp="1"/>
          </p:cNvSpPr>
          <p:nvPr>
            <p:ph type="title"/>
          </p:nvPr>
        </p:nvSpPr>
        <p:spPr>
          <a:xfrm>
            <a:off x="838200" y="942776"/>
            <a:ext cx="10515600" cy="1325563"/>
          </a:xfrm>
        </p:spPr>
        <p:txBody>
          <a:bodyPr>
            <a:normAutofit fontScale="90000"/>
          </a:bodyPr>
          <a:lstStyle/>
          <a:p>
            <a:r>
              <a:rPr lang="es-CL" dirty="0"/>
              <a:t>Condiciones en enfermedad crítica pueden promover la destrucción proteica: </a:t>
            </a:r>
            <a:br>
              <a:rPr lang="es-CL" dirty="0"/>
            </a:br>
            <a:endParaRPr lang="es-CL" dirty="0"/>
          </a:p>
        </p:txBody>
      </p:sp>
      <p:sp>
        <p:nvSpPr>
          <p:cNvPr id="3" name="Marcador de contenido 2">
            <a:extLst>
              <a:ext uri="{FF2B5EF4-FFF2-40B4-BE49-F238E27FC236}">
                <a16:creationId xmlns:a16="http://schemas.microsoft.com/office/drawing/2014/main" id="{A8BFE534-2135-6345-9D8F-6B8E4A3853F2}"/>
              </a:ext>
            </a:extLst>
          </p:cNvPr>
          <p:cNvSpPr>
            <a:spLocks noGrp="1"/>
          </p:cNvSpPr>
          <p:nvPr>
            <p:ph idx="1"/>
          </p:nvPr>
        </p:nvSpPr>
        <p:spPr>
          <a:xfrm>
            <a:off x="838200" y="2506662"/>
            <a:ext cx="10515600" cy="4351338"/>
          </a:xfrm>
        </p:spPr>
        <p:txBody>
          <a:bodyPr/>
          <a:lstStyle/>
          <a:p>
            <a:r>
              <a:rPr lang="es-CL" dirty="0"/>
              <a:t>Inflamación </a:t>
            </a:r>
          </a:p>
          <a:p>
            <a:r>
              <a:rPr lang="es-CL" dirty="0"/>
              <a:t>Inmobilización </a:t>
            </a:r>
          </a:p>
          <a:p>
            <a:r>
              <a:rPr lang="es-CL" b="1" dirty="0"/>
              <a:t>Respuesta endocrina al estrés</a:t>
            </a:r>
          </a:p>
          <a:p>
            <a:r>
              <a:rPr lang="es-CL" b="1" dirty="0"/>
              <a:t>Déficit nutricional</a:t>
            </a:r>
          </a:p>
          <a:p>
            <a:r>
              <a:rPr lang="es-CL" b="1" dirty="0"/>
              <a:t>Microcirculación comprometida </a:t>
            </a:r>
          </a:p>
          <a:p>
            <a:r>
              <a:rPr lang="es-CL" b="1" dirty="0"/>
              <a:t>Denervación</a:t>
            </a:r>
          </a:p>
        </p:txBody>
      </p:sp>
      <p:sp>
        <p:nvSpPr>
          <p:cNvPr id="4" name="Rectángulo 3">
            <a:extLst>
              <a:ext uri="{FF2B5EF4-FFF2-40B4-BE49-F238E27FC236}">
                <a16:creationId xmlns:a16="http://schemas.microsoft.com/office/drawing/2014/main" id="{7DA2A1C9-CE1C-3646-851A-6E5821884082}"/>
              </a:ext>
            </a:extLst>
          </p:cNvPr>
          <p:cNvSpPr/>
          <p:nvPr/>
        </p:nvSpPr>
        <p:spPr>
          <a:xfrm>
            <a:off x="4334139" y="6311900"/>
            <a:ext cx="3523722"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CL" sz="1400" b="0" i="0" u="none" strike="noStrike" kern="0" cap="none" spc="0" normalizeH="0" baseline="0" noProof="0" dirty="0">
                <a:ln>
                  <a:noFill/>
                </a:ln>
                <a:solidFill>
                  <a:srgbClr val="333333"/>
                </a:solidFill>
                <a:effectLst/>
                <a:uLnTx/>
                <a:uFillTx/>
                <a:latin typeface="Georgia" panose="02040502050405020303" pitchFamily="18" charset="0"/>
                <a:cs typeface="Arial"/>
                <a:sym typeface="Arial"/>
              </a:rPr>
              <a:t>J Respir Crit Care Med. 2013;187:387–96.</a:t>
            </a:r>
            <a:endParaRPr kumimoji="0" lang="es-CL"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31" name="Vídeo 30">
            <a:hlinkClick r:id="" action="ppaction://media"/>
            <a:extLst>
              <a:ext uri="{FF2B5EF4-FFF2-40B4-BE49-F238E27FC236}">
                <a16:creationId xmlns:a16="http://schemas.microsoft.com/office/drawing/2014/main" id="{15F2AF44-32C5-62BC-237B-B2F2F4455EBD}"/>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4"/>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44575666"/>
      </p:ext>
    </p:extLst>
  </p:cSld>
  <p:clrMapOvr>
    <a:masterClrMapping/>
  </p:clrMapOvr>
  <mc:AlternateContent xmlns:mc="http://schemas.openxmlformats.org/markup-compatibility/2006" xmlns:p14="http://schemas.microsoft.com/office/powerpoint/2010/main">
    <mc:Choice Requires="p14">
      <p:transition spd="slow" p14:dur="2000" advTm="32833"/>
    </mc:Choice>
    <mc:Fallback xmlns="">
      <p:transition spd="slow" advTm="328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1"/>
                </p:tgtEl>
              </p:cMediaNode>
            </p:video>
            <p:seq concurrent="1" nextAc="seek">
              <p:cTn id="8" restart="whenNotActive" fill="hold" evtFilter="cancelBubble" nodeType="interactiveSeq">
                <p:stCondLst>
                  <p:cond evt="onClick" delay="0">
                    <p:tgtEl>
                      <p:spTgt spid="3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1"/>
                                        </p:tgtEl>
                                      </p:cBhvr>
                                    </p:cmd>
                                  </p:childTnLst>
                                </p:cTn>
                              </p:par>
                            </p:childTnLst>
                          </p:cTn>
                        </p:par>
                      </p:childTnLst>
                    </p:cTn>
                  </p:par>
                </p:childTnLst>
              </p:cTn>
              <p:nextCondLst>
                <p:cond evt="onClick" delay="0">
                  <p:tgtEl>
                    <p:spTgt spid="31"/>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5"/>
          <p:cNvSpPr txBox="1">
            <a:spLocks noGrp="1"/>
          </p:cNvSpPr>
          <p:nvPr>
            <p:ph type="title"/>
          </p:nvPr>
        </p:nvSpPr>
        <p:spPr>
          <a:xfrm>
            <a:off x="919843" y="831973"/>
            <a:ext cx="10515600" cy="1325563"/>
          </a:xfrm>
          <a:prstGeom prst="rect">
            <a:avLst/>
          </a:prstGeom>
          <a:noFill/>
          <a:ln>
            <a:noFill/>
          </a:ln>
        </p:spPr>
        <p:txBody>
          <a:bodyPr spcFirstLastPara="1" wrap="square" lIns="91425" tIns="45700" rIns="91425" bIns="45700" anchor="ctr" anchorCtr="0">
            <a:normAutofit fontScale="90000"/>
          </a:bodyPr>
          <a:lstStyle/>
          <a:p>
            <a:pPr>
              <a:spcBef>
                <a:spcPts val="0"/>
              </a:spcBef>
              <a:buClr>
                <a:schemeClr val="dk1"/>
              </a:buClr>
              <a:buSzPts val="4400"/>
            </a:pPr>
            <a:r>
              <a:rPr lang="es-CL" dirty="0"/>
              <a:t>Su etiología es multifactorial y se relaciona con diversos factores de riesgo, tales como: </a:t>
            </a:r>
            <a:br>
              <a:rPr lang="es-CL" dirty="0"/>
            </a:br>
            <a:endParaRPr dirty="0"/>
          </a:p>
        </p:txBody>
      </p:sp>
      <p:sp>
        <p:nvSpPr>
          <p:cNvPr id="110" name="Google Shape;110;p5"/>
          <p:cNvSpPr txBox="1">
            <a:spLocks noGrp="1"/>
          </p:cNvSpPr>
          <p:nvPr>
            <p:ph idx="1"/>
          </p:nvPr>
        </p:nvSpPr>
        <p:spPr>
          <a:xfrm>
            <a:off x="737897" y="1951892"/>
            <a:ext cx="10515600" cy="4426644"/>
          </a:xfrm>
          <a:prstGeom prst="rect">
            <a:avLst/>
          </a:prstGeom>
          <a:noFill/>
          <a:ln>
            <a:noFill/>
          </a:ln>
        </p:spPr>
        <p:txBody>
          <a:bodyPr spcFirstLastPara="1" wrap="square" lIns="91425" tIns="45700" rIns="91425" bIns="45700" anchor="t" anchorCtr="0">
            <a:normAutofit/>
          </a:bodyPr>
          <a:lstStyle/>
          <a:p>
            <a:pPr marL="228600" lvl="0" indent="-241934" algn="l" rtl="0">
              <a:lnSpc>
                <a:spcPct val="100000"/>
              </a:lnSpc>
              <a:spcBef>
                <a:spcPts val="0"/>
              </a:spcBef>
              <a:spcAft>
                <a:spcPts val="0"/>
              </a:spcAft>
              <a:buClr>
                <a:schemeClr val="dk1"/>
              </a:buClr>
              <a:buSzPts val="2800"/>
              <a:buChar char="•"/>
            </a:pPr>
            <a:r>
              <a:rPr lang="es-CL" dirty="0"/>
              <a:t>VM prolongada </a:t>
            </a:r>
            <a:endParaRPr dirty="0"/>
          </a:p>
          <a:p>
            <a:pPr marL="228600" lvl="0" indent="-241934" algn="l" rtl="0">
              <a:lnSpc>
                <a:spcPct val="100000"/>
              </a:lnSpc>
              <a:spcBef>
                <a:spcPts val="0"/>
              </a:spcBef>
              <a:spcAft>
                <a:spcPts val="0"/>
              </a:spcAft>
              <a:buClr>
                <a:schemeClr val="dk1"/>
              </a:buClr>
              <a:buSzPts val="2800"/>
              <a:buChar char="•"/>
            </a:pPr>
            <a:r>
              <a:rPr lang="es-CL" dirty="0"/>
              <a:t>Estancia en la UCI </a:t>
            </a:r>
            <a:endParaRPr dirty="0"/>
          </a:p>
          <a:p>
            <a:pPr marL="228600" lvl="0" indent="-241934" algn="l" rtl="0">
              <a:lnSpc>
                <a:spcPct val="100000"/>
              </a:lnSpc>
              <a:spcBef>
                <a:spcPts val="0"/>
              </a:spcBef>
              <a:spcAft>
                <a:spcPts val="0"/>
              </a:spcAft>
              <a:buClr>
                <a:schemeClr val="dk1"/>
              </a:buClr>
              <a:buSzPts val="2800"/>
              <a:buChar char="•"/>
            </a:pPr>
            <a:r>
              <a:rPr lang="es-CL" dirty="0"/>
              <a:t>Inmovilidad prolongada </a:t>
            </a:r>
            <a:endParaRPr dirty="0"/>
          </a:p>
          <a:p>
            <a:pPr marL="228600" lvl="0" indent="-241934" algn="l" rtl="0">
              <a:lnSpc>
                <a:spcPct val="100000"/>
              </a:lnSpc>
              <a:spcBef>
                <a:spcPts val="0"/>
              </a:spcBef>
              <a:spcAft>
                <a:spcPts val="0"/>
              </a:spcAft>
              <a:buClr>
                <a:schemeClr val="dk1"/>
              </a:buClr>
              <a:buSzPts val="2800"/>
              <a:buChar char="•"/>
            </a:pPr>
            <a:r>
              <a:rPr lang="es-CL" dirty="0"/>
              <a:t>Bloqueantes neuromusculares  </a:t>
            </a:r>
          </a:p>
          <a:p>
            <a:pPr marL="228600" lvl="0" indent="-241934" algn="l" rtl="0">
              <a:lnSpc>
                <a:spcPct val="100000"/>
              </a:lnSpc>
              <a:spcBef>
                <a:spcPts val="0"/>
              </a:spcBef>
              <a:spcAft>
                <a:spcPts val="0"/>
              </a:spcAft>
              <a:buClr>
                <a:schemeClr val="dk1"/>
              </a:buClr>
              <a:buSzPts val="2800"/>
              <a:buChar char="•"/>
            </a:pPr>
            <a:r>
              <a:rPr lang="es-CL" dirty="0"/>
              <a:t>Corticoterapia</a:t>
            </a:r>
            <a:endParaRPr dirty="0"/>
          </a:p>
          <a:p>
            <a:pPr marL="228600" lvl="0" indent="-241934" algn="l" rtl="0">
              <a:lnSpc>
                <a:spcPct val="100000"/>
              </a:lnSpc>
              <a:spcBef>
                <a:spcPts val="0"/>
              </a:spcBef>
              <a:spcAft>
                <a:spcPts val="0"/>
              </a:spcAft>
              <a:buClr>
                <a:schemeClr val="dk1"/>
              </a:buClr>
              <a:buSzPts val="2800"/>
              <a:buChar char="•"/>
            </a:pPr>
            <a:r>
              <a:rPr lang="es-CL" dirty="0"/>
              <a:t>Hiperglucemia </a:t>
            </a:r>
            <a:endParaRPr dirty="0"/>
          </a:p>
          <a:p>
            <a:pPr marL="228600" lvl="0" indent="-241934" algn="l" rtl="0">
              <a:lnSpc>
                <a:spcPct val="100000"/>
              </a:lnSpc>
              <a:spcBef>
                <a:spcPts val="0"/>
              </a:spcBef>
              <a:spcAft>
                <a:spcPts val="0"/>
              </a:spcAft>
              <a:buClr>
                <a:schemeClr val="dk1"/>
              </a:buClr>
              <a:buSzPts val="2800"/>
              <a:buChar char="•"/>
            </a:pPr>
            <a:r>
              <a:rPr lang="es-CL" dirty="0"/>
              <a:t>Shock </a:t>
            </a:r>
            <a:endParaRPr dirty="0"/>
          </a:p>
          <a:p>
            <a:pPr marL="228600" lvl="0" indent="-241934" algn="l" rtl="0">
              <a:lnSpc>
                <a:spcPct val="100000"/>
              </a:lnSpc>
              <a:spcBef>
                <a:spcPts val="0"/>
              </a:spcBef>
              <a:spcAft>
                <a:spcPts val="0"/>
              </a:spcAft>
              <a:buClr>
                <a:schemeClr val="dk1"/>
              </a:buClr>
              <a:buSzPts val="2800"/>
              <a:buChar char="•"/>
            </a:pPr>
            <a:r>
              <a:rPr lang="es-CL" dirty="0"/>
              <a:t>Sepsis</a:t>
            </a:r>
            <a:endParaRPr dirty="0"/>
          </a:p>
          <a:p>
            <a:pPr marL="228600" lvl="0" indent="-241934" algn="l" rtl="0">
              <a:lnSpc>
                <a:spcPct val="100000"/>
              </a:lnSpc>
              <a:spcBef>
                <a:spcPts val="0"/>
              </a:spcBef>
              <a:spcAft>
                <a:spcPts val="0"/>
              </a:spcAft>
              <a:buClr>
                <a:schemeClr val="dk1"/>
              </a:buClr>
              <a:buSzPts val="2800"/>
              <a:buChar char="•"/>
            </a:pPr>
            <a:r>
              <a:rPr lang="es-CL" dirty="0"/>
              <a:t>Insuficiencia renal.</a:t>
            </a:r>
            <a:endParaRPr dirty="0"/>
          </a:p>
        </p:txBody>
      </p:sp>
      <p:sp>
        <p:nvSpPr>
          <p:cNvPr id="111" name="Google Shape;111;p5"/>
          <p:cNvSpPr/>
          <p:nvPr/>
        </p:nvSpPr>
        <p:spPr>
          <a:xfrm>
            <a:off x="1846681" y="6303583"/>
            <a:ext cx="7901475"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CL" sz="1800" b="0" i="0" u="none" strike="noStrike" kern="0" cap="none" spc="0" normalizeH="0" baseline="0" noProof="0">
                <a:ln>
                  <a:noFill/>
                </a:ln>
                <a:solidFill>
                  <a:prstClr val="black"/>
                </a:solidFill>
                <a:effectLst/>
                <a:uLnTx/>
                <a:uFillTx/>
                <a:latin typeface="Calibri"/>
                <a:ea typeface="Calibri"/>
                <a:cs typeface="Calibri"/>
                <a:sym typeface="Calibri"/>
              </a:rPr>
              <a:t>https://www.scielo.br/j/rbti/a/48Jbmf4fHt7Rd9VZPYHXwmC/?lang=es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20" name="Vídeo 19">
            <a:hlinkClick r:id="" action="ppaction://media"/>
            <a:extLst>
              <a:ext uri="{FF2B5EF4-FFF2-40B4-BE49-F238E27FC236}">
                <a16:creationId xmlns:a16="http://schemas.microsoft.com/office/drawing/2014/main" id="{B845FCFF-B01E-06B6-989C-2B5CF7E1082D}"/>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34308782"/>
      </p:ext>
    </p:extLst>
  </p:cSld>
  <p:clrMapOvr>
    <a:masterClrMapping/>
  </p:clrMapOvr>
  <mc:AlternateContent xmlns:mc="http://schemas.openxmlformats.org/markup-compatibility/2006" xmlns:p14="http://schemas.microsoft.com/office/powerpoint/2010/main">
    <mc:Choice Requires="p14">
      <p:transition spd="slow" p14:dur="2000" advTm="26529"/>
    </mc:Choice>
    <mc:Fallback xmlns="">
      <p:transition spd="slow" advTm="265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0"/>
                </p:tgtEl>
              </p:cMediaNode>
            </p:video>
            <p:seq concurrent="1" nextAc="seek">
              <p:cTn id="8" restart="whenNotActive" fill="hold" evtFilter="cancelBubble" nodeType="interactiveSeq">
                <p:stCondLst>
                  <p:cond evt="onClick" delay="0">
                    <p:tgtEl>
                      <p:spTgt spid="2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0"/>
                                        </p:tgtEl>
                                      </p:cBhvr>
                                    </p:cmd>
                                  </p:childTnLst>
                                </p:cTn>
                              </p:par>
                            </p:childTnLst>
                          </p:cTn>
                        </p:par>
                      </p:childTnLst>
                    </p:cTn>
                  </p:par>
                </p:childTnLst>
              </p:cTn>
              <p:nextCondLst>
                <p:cond evt="onClick" delay="0">
                  <p:tgtEl>
                    <p:spTgt spid="20"/>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186308-C242-C84B-AA00-054B5C91BFA6}"/>
              </a:ext>
            </a:extLst>
          </p:cNvPr>
          <p:cNvSpPr>
            <a:spLocks noGrp="1"/>
          </p:cNvSpPr>
          <p:nvPr>
            <p:ph type="title"/>
          </p:nvPr>
        </p:nvSpPr>
        <p:spPr>
          <a:xfrm>
            <a:off x="838200" y="659039"/>
            <a:ext cx="10515600" cy="1325563"/>
          </a:xfrm>
        </p:spPr>
        <p:txBody>
          <a:bodyPr/>
          <a:lstStyle/>
          <a:p>
            <a:endParaRPr lang="es-CL" dirty="0"/>
          </a:p>
        </p:txBody>
      </p:sp>
      <p:sp>
        <p:nvSpPr>
          <p:cNvPr id="3" name="Marcador de texto 2">
            <a:extLst>
              <a:ext uri="{FF2B5EF4-FFF2-40B4-BE49-F238E27FC236}">
                <a16:creationId xmlns:a16="http://schemas.microsoft.com/office/drawing/2014/main" id="{17428826-81A1-5343-BA5C-6482CAD68155}"/>
              </a:ext>
            </a:extLst>
          </p:cNvPr>
          <p:cNvSpPr>
            <a:spLocks noGrp="1"/>
          </p:cNvSpPr>
          <p:nvPr>
            <p:ph idx="1"/>
          </p:nvPr>
        </p:nvSpPr>
        <p:spPr>
          <a:xfrm>
            <a:off x="838200" y="2229076"/>
            <a:ext cx="10515600" cy="4351338"/>
          </a:xfrm>
        </p:spPr>
        <p:txBody>
          <a:bodyPr/>
          <a:lstStyle/>
          <a:p>
            <a:r>
              <a:rPr lang="es-CL" dirty="0"/>
              <a:t>Sepsis y/o Shock,</a:t>
            </a:r>
          </a:p>
          <a:p>
            <a:r>
              <a:rPr lang="es-CL" dirty="0"/>
              <a:t>Falla orgánica múltiple, </a:t>
            </a:r>
          </a:p>
          <a:p>
            <a:r>
              <a:rPr lang="es-CL" dirty="0"/>
              <a:t>Hiperglicemia</a:t>
            </a:r>
          </a:p>
          <a:p>
            <a:r>
              <a:rPr lang="es-CL" dirty="0"/>
              <a:t>Ventilación mecánica</a:t>
            </a:r>
          </a:p>
          <a:p>
            <a:endParaRPr lang="es-CL" dirty="0"/>
          </a:p>
        </p:txBody>
      </p:sp>
      <p:sp>
        <p:nvSpPr>
          <p:cNvPr id="4" name="Rectángulo 3">
            <a:extLst>
              <a:ext uri="{FF2B5EF4-FFF2-40B4-BE49-F238E27FC236}">
                <a16:creationId xmlns:a16="http://schemas.microsoft.com/office/drawing/2014/main" id="{AB04961C-9077-9C4D-816F-49CC1DAE2F0B}"/>
              </a:ext>
            </a:extLst>
          </p:cNvPr>
          <p:cNvSpPr/>
          <p:nvPr/>
        </p:nvSpPr>
        <p:spPr>
          <a:xfrm>
            <a:off x="3871673" y="6426526"/>
            <a:ext cx="4448654"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CL" sz="1400" b="0" i="1" u="none" strike="noStrike" kern="0" cap="none" spc="0" normalizeH="0" baseline="0" noProof="0" dirty="0">
                <a:ln>
                  <a:noFill/>
                </a:ln>
                <a:solidFill>
                  <a:srgbClr val="000000"/>
                </a:solidFill>
                <a:effectLst/>
                <a:uLnTx/>
                <a:uFillTx/>
                <a:latin typeface="URWPalladioL"/>
                <a:cs typeface="Arial"/>
                <a:sym typeface="Arial"/>
              </a:rPr>
              <a:t>Int. J. Mol. Sci. </a:t>
            </a:r>
            <a:r>
              <a:rPr kumimoji="0" lang="es-CL" sz="1400" b="1" i="0" u="none" strike="noStrike" kern="0" cap="none" spc="0" normalizeH="0" baseline="0" noProof="0" dirty="0">
                <a:ln>
                  <a:noFill/>
                </a:ln>
                <a:solidFill>
                  <a:srgbClr val="000000"/>
                </a:solidFill>
                <a:effectLst/>
                <a:uLnTx/>
                <a:uFillTx/>
                <a:latin typeface="URWPalladioL"/>
                <a:cs typeface="Arial"/>
                <a:sym typeface="Arial"/>
              </a:rPr>
              <a:t>2020</a:t>
            </a:r>
            <a:r>
              <a:rPr kumimoji="0" lang="es-CL" sz="1400" b="0" i="0" u="none" strike="noStrike" kern="0" cap="none" spc="0" normalizeH="0" baseline="0" noProof="0" dirty="0">
                <a:ln>
                  <a:noFill/>
                </a:ln>
                <a:solidFill>
                  <a:srgbClr val="000000"/>
                </a:solidFill>
                <a:effectLst/>
                <a:uLnTx/>
                <a:uFillTx/>
                <a:latin typeface="URWPalladioL"/>
                <a:cs typeface="Arial"/>
                <a:sym typeface="Arial"/>
              </a:rPr>
              <a:t>, </a:t>
            </a:r>
            <a:r>
              <a:rPr kumimoji="0" lang="es-CL" sz="1400" b="0" i="1" u="none" strike="noStrike" kern="0" cap="none" spc="0" normalizeH="0" baseline="0" noProof="0" dirty="0">
                <a:ln>
                  <a:noFill/>
                </a:ln>
                <a:solidFill>
                  <a:srgbClr val="000000"/>
                </a:solidFill>
                <a:effectLst/>
                <a:uLnTx/>
                <a:uFillTx/>
                <a:latin typeface="URWPalladioL"/>
                <a:cs typeface="Arial"/>
                <a:sym typeface="Arial"/>
              </a:rPr>
              <a:t>21</a:t>
            </a:r>
            <a:r>
              <a:rPr kumimoji="0" lang="es-CL" sz="1400" b="0" i="0" u="none" strike="noStrike" kern="0" cap="none" spc="0" normalizeH="0" baseline="0" noProof="0" dirty="0">
                <a:ln>
                  <a:noFill/>
                </a:ln>
                <a:solidFill>
                  <a:srgbClr val="000000"/>
                </a:solidFill>
                <a:effectLst/>
                <a:uLnTx/>
                <a:uFillTx/>
                <a:latin typeface="URWPalladioL"/>
                <a:cs typeface="Arial"/>
                <a:sym typeface="Arial"/>
              </a:rPr>
              <a:t>, 7840; doi:10.3390</a:t>
            </a:r>
            <a:r>
              <a:rPr kumimoji="0" lang="es-CL" sz="1400" b="0" i="0" u="none" strike="noStrike" kern="0" cap="none" spc="0" normalizeH="0" baseline="0" noProof="0" dirty="0">
                <a:ln>
                  <a:noFill/>
                </a:ln>
                <a:solidFill>
                  <a:srgbClr val="000000"/>
                </a:solidFill>
                <a:effectLst/>
                <a:uLnTx/>
                <a:uFillTx/>
                <a:latin typeface="Rpxr"/>
                <a:cs typeface="Arial"/>
                <a:sym typeface="Arial"/>
              </a:rPr>
              <a:t>/</a:t>
            </a:r>
            <a:r>
              <a:rPr kumimoji="0" lang="es-CL" sz="1400" b="0" i="0" u="none" strike="noStrike" kern="0" cap="none" spc="0" normalizeH="0" baseline="0" noProof="0" dirty="0">
                <a:ln>
                  <a:noFill/>
                </a:ln>
                <a:solidFill>
                  <a:srgbClr val="000000"/>
                </a:solidFill>
                <a:effectLst/>
                <a:uLnTx/>
                <a:uFillTx/>
                <a:latin typeface="URWPalladioL"/>
                <a:cs typeface="Arial"/>
                <a:sym typeface="Arial"/>
              </a:rPr>
              <a:t>ijms21217840 </a:t>
            </a:r>
            <a:endParaRPr kumimoji="0" lang="es-CL"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0" name="Vídeo 9">
            <a:hlinkClick r:id="" action="ppaction://media"/>
            <a:extLst>
              <a:ext uri="{FF2B5EF4-FFF2-40B4-BE49-F238E27FC236}">
                <a16:creationId xmlns:a16="http://schemas.microsoft.com/office/drawing/2014/main" id="{AE9EBB45-A909-95AF-A86D-B772EAD9AB46}"/>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4"/>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413352719"/>
      </p:ext>
    </p:extLst>
  </p:cSld>
  <p:clrMapOvr>
    <a:masterClrMapping/>
  </p:clrMapOvr>
  <mc:AlternateContent xmlns:mc="http://schemas.openxmlformats.org/markup-compatibility/2006" xmlns:p14="http://schemas.microsoft.com/office/powerpoint/2010/main">
    <mc:Choice Requires="p14">
      <p:transition spd="slow" p14:dur="2000" advTm="18155"/>
    </mc:Choice>
    <mc:Fallback xmlns="">
      <p:transition spd="slow" advTm="181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E1686C-F749-7B40-9413-4B3AFA6B09D6}"/>
              </a:ext>
            </a:extLst>
          </p:cNvPr>
          <p:cNvSpPr>
            <a:spLocks noGrp="1"/>
          </p:cNvSpPr>
          <p:nvPr>
            <p:ph type="title"/>
          </p:nvPr>
        </p:nvSpPr>
        <p:spPr/>
        <p:txBody>
          <a:bodyPr/>
          <a:lstStyle/>
          <a:p>
            <a:r>
              <a:rPr lang="es-CL" dirty="0"/>
              <a:t>ICUAW de mayor gravedad</a:t>
            </a:r>
          </a:p>
        </p:txBody>
      </p:sp>
      <p:sp>
        <p:nvSpPr>
          <p:cNvPr id="3" name="Marcador de texto 2">
            <a:extLst>
              <a:ext uri="{FF2B5EF4-FFF2-40B4-BE49-F238E27FC236}">
                <a16:creationId xmlns:a16="http://schemas.microsoft.com/office/drawing/2014/main" id="{BEBB3B21-2911-6344-B70F-FB97505F9B24}"/>
              </a:ext>
            </a:extLst>
          </p:cNvPr>
          <p:cNvSpPr>
            <a:spLocks noGrp="1"/>
          </p:cNvSpPr>
          <p:nvPr>
            <p:ph idx="1"/>
          </p:nvPr>
        </p:nvSpPr>
        <p:spPr/>
        <p:txBody>
          <a:bodyPr/>
          <a:lstStyle/>
          <a:p>
            <a:r>
              <a:rPr lang="es-CL" dirty="0"/>
              <a:t>APACHE II</a:t>
            </a:r>
          </a:p>
          <a:p>
            <a:r>
              <a:rPr lang="es-CL" dirty="0"/>
              <a:t>Mayor duración de VM </a:t>
            </a:r>
          </a:p>
          <a:p>
            <a:r>
              <a:rPr lang="es-CL" dirty="0"/>
              <a:t>Larga estadía en UCI </a:t>
            </a:r>
          </a:p>
          <a:p>
            <a:r>
              <a:rPr lang="es-CL" dirty="0"/>
              <a:t>Sepsis más grave </a:t>
            </a:r>
          </a:p>
        </p:txBody>
      </p:sp>
      <p:sp>
        <p:nvSpPr>
          <p:cNvPr id="4" name="Rectángulo 3">
            <a:extLst>
              <a:ext uri="{FF2B5EF4-FFF2-40B4-BE49-F238E27FC236}">
                <a16:creationId xmlns:a16="http://schemas.microsoft.com/office/drawing/2014/main" id="{9DD0A6DD-2004-DA46-BDDC-CAB1210C5669}"/>
              </a:ext>
            </a:extLst>
          </p:cNvPr>
          <p:cNvSpPr/>
          <p:nvPr/>
        </p:nvSpPr>
        <p:spPr>
          <a:xfrm>
            <a:off x="3048000" y="6311900"/>
            <a:ext cx="6096000" cy="307777"/>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CL" sz="1400" b="0" i="0" u="none" strike="noStrike" kern="0" cap="none" spc="0" normalizeH="0" baseline="0" noProof="0" dirty="0">
                <a:ln>
                  <a:noFill/>
                </a:ln>
                <a:solidFill>
                  <a:srgbClr val="5B616B"/>
                </a:solidFill>
                <a:effectLst/>
                <a:uLnTx/>
                <a:uFillTx/>
                <a:latin typeface="system-ui"/>
                <a:cs typeface="Arial"/>
                <a:sym typeface="Arial"/>
              </a:rPr>
              <a:t>Respir Care</a:t>
            </a:r>
            <a:r>
              <a:rPr kumimoji="0" lang="es-CL" sz="1400" b="0" i="0" u="none" strike="noStrike" kern="0" cap="small" spc="0" normalizeH="0" baseline="0" noProof="0" dirty="0">
                <a:ln>
                  <a:noFill/>
                </a:ln>
                <a:solidFill>
                  <a:srgbClr val="5B616B"/>
                </a:solidFill>
                <a:effectLst/>
                <a:uLnTx/>
                <a:uFillTx/>
                <a:latin typeface="BlinkMacSystemFont"/>
                <a:cs typeface="Arial"/>
                <a:sym typeface="Arial"/>
              </a:rPr>
              <a:t> </a:t>
            </a:r>
            <a:r>
              <a:rPr kumimoji="0" lang="es-CL" sz="1400" b="0" i="0" u="none" strike="noStrike" kern="0" cap="none" spc="0" normalizeH="0" baseline="0" noProof="0" dirty="0">
                <a:ln>
                  <a:noFill/>
                </a:ln>
                <a:solidFill>
                  <a:srgbClr val="5B616B"/>
                </a:solidFill>
                <a:effectLst/>
                <a:uLnTx/>
                <a:uFillTx/>
                <a:latin typeface="system-ui"/>
                <a:cs typeface="Arial"/>
                <a:sym typeface="Arial"/>
              </a:rPr>
              <a:t>2021 May;66(5):733-741. doi: 10.4187/respcare.07739.</a:t>
            </a:r>
            <a:endParaRPr kumimoji="0" lang="es-CL"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2" name="Vídeo 11">
            <a:hlinkClick r:id="" action="ppaction://media"/>
            <a:extLst>
              <a:ext uri="{FF2B5EF4-FFF2-40B4-BE49-F238E27FC236}">
                <a16:creationId xmlns:a16="http://schemas.microsoft.com/office/drawing/2014/main" id="{7AB7F225-0E75-15E7-FFED-F7B71FD72A0A}"/>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4"/>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435888387"/>
      </p:ext>
    </p:extLst>
  </p:cSld>
  <p:clrMapOvr>
    <a:masterClrMapping/>
  </p:clrMapOvr>
  <mc:AlternateContent xmlns:mc="http://schemas.openxmlformats.org/markup-compatibility/2006" xmlns:p14="http://schemas.microsoft.com/office/powerpoint/2010/main">
    <mc:Choice Requires="p14">
      <p:transition spd="slow" p14:dur="2000" advTm="25835"/>
    </mc:Choice>
    <mc:Fallback xmlns="">
      <p:transition spd="slow" advTm="258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5BC5BB-90D0-DC43-BF56-F8F671732BB0}"/>
              </a:ext>
            </a:extLst>
          </p:cNvPr>
          <p:cNvSpPr>
            <a:spLocks noGrp="1"/>
          </p:cNvSpPr>
          <p:nvPr>
            <p:ph type="title"/>
          </p:nvPr>
        </p:nvSpPr>
        <p:spPr/>
        <p:txBody>
          <a:bodyPr/>
          <a:lstStyle/>
          <a:p>
            <a:r>
              <a:rPr lang="es-CL" dirty="0"/>
              <a:t>Edad</a:t>
            </a:r>
          </a:p>
        </p:txBody>
      </p:sp>
      <p:sp>
        <p:nvSpPr>
          <p:cNvPr id="3" name="Marcador de contenido 2">
            <a:extLst>
              <a:ext uri="{FF2B5EF4-FFF2-40B4-BE49-F238E27FC236}">
                <a16:creationId xmlns:a16="http://schemas.microsoft.com/office/drawing/2014/main" id="{E1248413-D719-9547-9737-669E843D90C3}"/>
              </a:ext>
            </a:extLst>
          </p:cNvPr>
          <p:cNvSpPr>
            <a:spLocks noGrp="1"/>
          </p:cNvSpPr>
          <p:nvPr>
            <p:ph idx="1"/>
          </p:nvPr>
        </p:nvSpPr>
        <p:spPr/>
        <p:txBody>
          <a:bodyPr/>
          <a:lstStyle/>
          <a:p>
            <a:endParaRPr lang="es-CL" dirty="0"/>
          </a:p>
          <a:p>
            <a:r>
              <a:rPr lang="es-CL" dirty="0"/>
              <a:t>Se sabe que las personas ancianas desarrollan sarcopenia que se agrava aún más en aquellos ancianos internados en la UCI y se puede comportar como la causa o el agravante de la debilidad encontrada.</a:t>
            </a:r>
          </a:p>
        </p:txBody>
      </p:sp>
      <p:sp>
        <p:nvSpPr>
          <p:cNvPr id="4" name="Rectángulo 3">
            <a:extLst>
              <a:ext uri="{FF2B5EF4-FFF2-40B4-BE49-F238E27FC236}">
                <a16:creationId xmlns:a16="http://schemas.microsoft.com/office/drawing/2014/main" id="{3EDD7039-629B-094F-8BF8-2F695A4B9C7E}"/>
              </a:ext>
            </a:extLst>
          </p:cNvPr>
          <p:cNvSpPr/>
          <p:nvPr/>
        </p:nvSpPr>
        <p:spPr>
          <a:xfrm>
            <a:off x="4845497" y="6311900"/>
            <a:ext cx="250100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CL" sz="1400" b="0" i="0" u="none" strike="noStrike" kern="0" cap="none" spc="0" normalizeH="0" baseline="0" noProof="0" dirty="0">
                <a:ln>
                  <a:noFill/>
                </a:ln>
                <a:solidFill>
                  <a:srgbClr val="403D39"/>
                </a:solidFill>
                <a:effectLst/>
                <a:uLnTx/>
                <a:uFillTx/>
                <a:latin typeface="Arial" panose="020B0604020202020204" pitchFamily="34" charset="0"/>
                <a:cs typeface="Arial"/>
                <a:sym typeface="Arial"/>
              </a:rPr>
              <a:t>J Anesth. 2016;30(5):884-90.</a:t>
            </a:r>
            <a:endParaRPr kumimoji="0" lang="es-CL"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0" name="Vídeo 9">
            <a:hlinkClick r:id="" action="ppaction://media"/>
            <a:extLst>
              <a:ext uri="{FF2B5EF4-FFF2-40B4-BE49-F238E27FC236}">
                <a16:creationId xmlns:a16="http://schemas.microsoft.com/office/drawing/2014/main" id="{1BF1336D-B4F7-272C-75F6-44E34B96A997}"/>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51210773"/>
      </p:ext>
    </p:extLst>
  </p:cSld>
  <p:clrMapOvr>
    <a:masterClrMapping/>
  </p:clrMapOvr>
  <mc:AlternateContent xmlns:mc="http://schemas.openxmlformats.org/markup-compatibility/2006" xmlns:p14="http://schemas.microsoft.com/office/powerpoint/2010/main">
    <mc:Choice Requires="p14">
      <p:transition spd="slow" p14:dur="2000" advTm="29994"/>
    </mc:Choice>
    <mc:Fallback xmlns="">
      <p:transition spd="slow" advTm="299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F6EDC5-D454-0C46-BE2A-3D5E299E2498}"/>
              </a:ext>
            </a:extLst>
          </p:cNvPr>
          <p:cNvSpPr>
            <a:spLocks noGrp="1"/>
          </p:cNvSpPr>
          <p:nvPr>
            <p:ph type="title"/>
          </p:nvPr>
        </p:nvSpPr>
        <p:spPr/>
        <p:txBody>
          <a:bodyPr/>
          <a:lstStyle/>
          <a:p>
            <a:r>
              <a:rPr lang="es-CL" dirty="0"/>
              <a:t>Factor de riesgo </a:t>
            </a:r>
          </a:p>
        </p:txBody>
      </p:sp>
      <p:sp>
        <p:nvSpPr>
          <p:cNvPr id="3" name="Marcador de texto 2">
            <a:extLst>
              <a:ext uri="{FF2B5EF4-FFF2-40B4-BE49-F238E27FC236}">
                <a16:creationId xmlns:a16="http://schemas.microsoft.com/office/drawing/2014/main" id="{E83344B6-2977-5549-B105-E0D89C940641}"/>
              </a:ext>
            </a:extLst>
          </p:cNvPr>
          <p:cNvSpPr>
            <a:spLocks noGrp="1"/>
          </p:cNvSpPr>
          <p:nvPr>
            <p:ph idx="1"/>
          </p:nvPr>
        </p:nvSpPr>
        <p:spPr>
          <a:xfrm>
            <a:off x="838200" y="2401207"/>
            <a:ext cx="5040086" cy="4351338"/>
          </a:xfrm>
        </p:spPr>
        <p:txBody>
          <a:bodyPr/>
          <a:lstStyle/>
          <a:p>
            <a:r>
              <a:rPr lang="es-CL" dirty="0"/>
              <a:t>HTA</a:t>
            </a:r>
          </a:p>
          <a:p>
            <a:r>
              <a:rPr lang="es-CL" dirty="0"/>
              <a:t>Dosis de Norepinefrina se correlacionas con disfunción muscular</a:t>
            </a:r>
          </a:p>
          <a:p>
            <a:endParaRPr lang="es-CL" dirty="0"/>
          </a:p>
          <a:p>
            <a:endParaRPr lang="es-CL" dirty="0"/>
          </a:p>
          <a:p>
            <a:endParaRPr lang="es-CL" dirty="0"/>
          </a:p>
        </p:txBody>
      </p:sp>
      <p:pic>
        <p:nvPicPr>
          <p:cNvPr id="4" name="Imagen 3">
            <a:extLst>
              <a:ext uri="{FF2B5EF4-FFF2-40B4-BE49-F238E27FC236}">
                <a16:creationId xmlns:a16="http://schemas.microsoft.com/office/drawing/2014/main" id="{9C2F243B-15FF-0549-AD2C-296AABCF9084}"/>
              </a:ext>
            </a:extLst>
          </p:cNvPr>
          <p:cNvPicPr>
            <a:picLocks noChangeAspect="1"/>
          </p:cNvPicPr>
          <p:nvPr/>
        </p:nvPicPr>
        <p:blipFill>
          <a:blip r:embed="rId5"/>
          <a:stretch>
            <a:fillRect/>
          </a:stretch>
        </p:blipFill>
        <p:spPr>
          <a:xfrm>
            <a:off x="6692900" y="1027905"/>
            <a:ext cx="4230914" cy="5086261"/>
          </a:xfrm>
          <a:prstGeom prst="rect">
            <a:avLst/>
          </a:prstGeom>
        </p:spPr>
      </p:pic>
      <p:pic>
        <p:nvPicPr>
          <p:cNvPr id="11" name="Audio 10">
            <a:hlinkClick r:id="" action="ppaction://media"/>
            <a:extLst>
              <a:ext uri="{FF2B5EF4-FFF2-40B4-BE49-F238E27FC236}">
                <a16:creationId xmlns:a16="http://schemas.microsoft.com/office/drawing/2014/main" id="{6CE2B58C-20BC-9891-A8F1-8BD18C95ABF5}"/>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655897489"/>
      </p:ext>
    </p:extLst>
  </p:cSld>
  <p:clrMapOvr>
    <a:masterClrMapping/>
  </p:clrMapOvr>
  <mc:AlternateContent xmlns:mc="http://schemas.openxmlformats.org/markup-compatibility/2006" xmlns:p14="http://schemas.microsoft.com/office/powerpoint/2010/main">
    <mc:Choice Requires="p14">
      <p:transition spd="slow" p14:dur="2000" advTm="22891"/>
    </mc:Choice>
    <mc:Fallback xmlns="">
      <p:transition spd="slow" advTm="228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AA2D62-F8AA-5B40-8055-F2D059AD39D1}"/>
              </a:ext>
            </a:extLst>
          </p:cNvPr>
          <p:cNvSpPr>
            <a:spLocks noGrp="1"/>
          </p:cNvSpPr>
          <p:nvPr>
            <p:ph type="title"/>
          </p:nvPr>
        </p:nvSpPr>
        <p:spPr/>
        <p:txBody>
          <a:bodyPr/>
          <a:lstStyle/>
          <a:p>
            <a:r>
              <a:rPr lang="es-CL" dirty="0"/>
              <a:t>Hiperglicemia</a:t>
            </a:r>
          </a:p>
        </p:txBody>
      </p:sp>
      <p:sp>
        <p:nvSpPr>
          <p:cNvPr id="3" name="Marcador de texto 2">
            <a:extLst>
              <a:ext uri="{FF2B5EF4-FFF2-40B4-BE49-F238E27FC236}">
                <a16:creationId xmlns:a16="http://schemas.microsoft.com/office/drawing/2014/main" id="{B3DD0FB5-A44D-CA4B-841D-17E9C2EE91D2}"/>
              </a:ext>
            </a:extLst>
          </p:cNvPr>
          <p:cNvSpPr>
            <a:spLocks noGrp="1"/>
          </p:cNvSpPr>
          <p:nvPr>
            <p:ph idx="1"/>
          </p:nvPr>
        </p:nvSpPr>
        <p:spPr/>
        <p:txBody>
          <a:bodyPr/>
          <a:lstStyle/>
          <a:p>
            <a:r>
              <a:rPr lang="es-CL" dirty="0"/>
              <a:t>La </a:t>
            </a:r>
            <a:r>
              <a:rPr lang="es-CL" b="1" dirty="0"/>
              <a:t>hiperglucemia </a:t>
            </a:r>
            <a:r>
              <a:rPr lang="es-CL" dirty="0"/>
              <a:t>puede empeorar el problema, quizás al inducir disfunción de las mitocondrias neuronales. </a:t>
            </a:r>
          </a:p>
          <a:p>
            <a:r>
              <a:rPr lang="es-CL" dirty="0"/>
              <a:t>Hay evidencia de que el control intensivo de la glucemia puede disminuir el riesgo de polineuropatía y miopatía de la enfermedad grave. </a:t>
            </a:r>
          </a:p>
          <a:p>
            <a:r>
              <a:rPr lang="es-CL" dirty="0"/>
              <a:t>No obstante, debido al mayor riesgo de episodios adversos asociados con este control intensivo, </a:t>
            </a:r>
            <a:r>
              <a:rPr lang="es-CL" b="1" dirty="0"/>
              <a:t>no se lo recomienda</a:t>
            </a:r>
            <a:r>
              <a:rPr lang="es-CL" dirty="0"/>
              <a:t> sólo para prevenir esta entidad.</a:t>
            </a:r>
          </a:p>
        </p:txBody>
      </p:sp>
      <p:pic>
        <p:nvPicPr>
          <p:cNvPr id="21" name="Audio 20">
            <a:hlinkClick r:id="" action="ppaction://media"/>
            <a:extLst>
              <a:ext uri="{FF2B5EF4-FFF2-40B4-BE49-F238E27FC236}">
                <a16:creationId xmlns:a16="http://schemas.microsoft.com/office/drawing/2014/main" id="{01AA08D3-1F84-2D40-395E-DFE70CE422B7}"/>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617174614"/>
      </p:ext>
    </p:extLst>
  </p:cSld>
  <p:clrMapOvr>
    <a:masterClrMapping/>
  </p:clrMapOvr>
  <mc:AlternateContent xmlns:mc="http://schemas.openxmlformats.org/markup-compatibility/2006" xmlns:p14="http://schemas.microsoft.com/office/powerpoint/2010/main">
    <mc:Choice Requires="p14">
      <p:transition spd="slow" p14:dur="2000" advTm="61132"/>
    </mc:Choice>
    <mc:Fallback xmlns="">
      <p:transition spd="slow" advTm="611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35C89B-9BC2-2748-80DA-567D62F11FC6}"/>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F042D2E1-B70F-6448-9714-0FCE47DA22BA}"/>
              </a:ext>
            </a:extLst>
          </p:cNvPr>
          <p:cNvSpPr>
            <a:spLocks noGrp="1"/>
          </p:cNvSpPr>
          <p:nvPr>
            <p:ph idx="1"/>
          </p:nvPr>
        </p:nvSpPr>
        <p:spPr/>
        <p:txBody>
          <a:bodyPr>
            <a:normAutofit/>
          </a:bodyPr>
          <a:lstStyle/>
          <a:p>
            <a:r>
              <a:rPr lang="es-CL" dirty="0"/>
              <a:t>La hiperglucemia sostenida &gt; 3 días resultó ser un factor independiente para el desarrollo de debilidad adquirida en la UCI. </a:t>
            </a:r>
          </a:p>
          <a:p>
            <a:r>
              <a:rPr lang="es-CL" dirty="0"/>
              <a:t>Sabemos, además, que evitar, de forma sistemática, la hiperglucemia al implementar una terapia continua de corrección con insulina, permitió obtener una disminución significativa del riesgo de desarrollar debilidad adquirida en la UCI, como así también los días de VM invasiva y la estancia en la UCI.</a:t>
            </a:r>
            <a:endParaRPr lang="es-CL" baseline="30000" dirty="0"/>
          </a:p>
        </p:txBody>
      </p:sp>
      <p:sp>
        <p:nvSpPr>
          <p:cNvPr id="4" name="Rectángulo 3">
            <a:extLst>
              <a:ext uri="{FF2B5EF4-FFF2-40B4-BE49-F238E27FC236}">
                <a16:creationId xmlns:a16="http://schemas.microsoft.com/office/drawing/2014/main" id="{AE1FEBD0-5A59-A24B-AE9F-BB512B15D0B6}"/>
              </a:ext>
            </a:extLst>
          </p:cNvPr>
          <p:cNvSpPr/>
          <p:nvPr/>
        </p:nvSpPr>
        <p:spPr>
          <a:xfrm>
            <a:off x="4308491" y="6311900"/>
            <a:ext cx="357501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CL" sz="1400" b="0" i="0" u="none" strike="noStrike" kern="0" cap="none" spc="0" normalizeH="0" baseline="0" noProof="0" dirty="0">
                <a:ln>
                  <a:noFill/>
                </a:ln>
                <a:solidFill>
                  <a:srgbClr val="403D39"/>
                </a:solidFill>
                <a:effectLst/>
                <a:uLnTx/>
                <a:uFillTx/>
                <a:latin typeface="Arial" panose="020B0604020202020204" pitchFamily="34" charset="0"/>
                <a:cs typeface="Arial"/>
                <a:sym typeface="Arial"/>
              </a:rPr>
              <a:t>J Respir Crit Care Med. 2007;175(5):480-9</a:t>
            </a:r>
            <a:endParaRPr kumimoji="0" lang="es-CL"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26" name="Audio 25">
            <a:hlinkClick r:id="" action="ppaction://media"/>
            <a:extLst>
              <a:ext uri="{FF2B5EF4-FFF2-40B4-BE49-F238E27FC236}">
                <a16:creationId xmlns:a16="http://schemas.microsoft.com/office/drawing/2014/main" id="{6A195BF0-067B-A76C-AB60-0261E37FD1DB}"/>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83223125"/>
      </p:ext>
    </p:extLst>
  </p:cSld>
  <p:clrMapOvr>
    <a:masterClrMapping/>
  </p:clrMapOvr>
  <mc:AlternateContent xmlns:mc="http://schemas.openxmlformats.org/markup-compatibility/2006" xmlns:p14="http://schemas.microsoft.com/office/powerpoint/2010/main">
    <mc:Choice Requires="p14">
      <p:transition spd="slow" p14:dur="2000" advTm="30022"/>
    </mc:Choice>
    <mc:Fallback xmlns="">
      <p:transition spd="slow" advTm="300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91B879-A468-0046-8112-4F37C305D5A9}"/>
              </a:ext>
            </a:extLst>
          </p:cNvPr>
          <p:cNvSpPr>
            <a:spLocks noGrp="1"/>
          </p:cNvSpPr>
          <p:nvPr>
            <p:ph type="title"/>
          </p:nvPr>
        </p:nvSpPr>
        <p:spPr/>
        <p:txBody>
          <a:bodyPr/>
          <a:lstStyle/>
          <a:p>
            <a:r>
              <a:rPr lang="es-CL" dirty="0"/>
              <a:t>Corticoides</a:t>
            </a:r>
          </a:p>
        </p:txBody>
      </p:sp>
      <p:sp>
        <p:nvSpPr>
          <p:cNvPr id="3" name="Marcador de texto 2">
            <a:extLst>
              <a:ext uri="{FF2B5EF4-FFF2-40B4-BE49-F238E27FC236}">
                <a16:creationId xmlns:a16="http://schemas.microsoft.com/office/drawing/2014/main" id="{ACB7D568-5CA0-9944-884F-F647E11DEB35}"/>
              </a:ext>
            </a:extLst>
          </p:cNvPr>
          <p:cNvSpPr>
            <a:spLocks noGrp="1"/>
          </p:cNvSpPr>
          <p:nvPr>
            <p:ph idx="1"/>
          </p:nvPr>
        </p:nvSpPr>
        <p:spPr/>
        <p:txBody>
          <a:bodyPr>
            <a:normAutofit/>
          </a:bodyPr>
          <a:lstStyle/>
          <a:p>
            <a:r>
              <a:rPr lang="es-CL" dirty="0"/>
              <a:t>El mecanismo exacto es desconocido, aunque se ha relacionado con una </a:t>
            </a:r>
            <a:r>
              <a:rPr lang="es-CL" b="1" dirty="0"/>
              <a:t>disminución de la síntesis proteica</a:t>
            </a:r>
            <a:r>
              <a:rPr lang="es-CL" dirty="0"/>
              <a:t>, </a:t>
            </a:r>
            <a:r>
              <a:rPr lang="es-CL" b="1" dirty="0"/>
              <a:t>el aumento de la degradación proteica</a:t>
            </a:r>
            <a:r>
              <a:rPr lang="es-CL" dirty="0"/>
              <a:t>, las alteraciones en el metabolismo de los hidratos de carbono o mitocondriales y electrolíticas o la </a:t>
            </a:r>
            <a:r>
              <a:rPr lang="es-CL" b="1" dirty="0"/>
              <a:t>disminución de la excitabilidad del sarcolema.</a:t>
            </a:r>
          </a:p>
          <a:p>
            <a:endParaRPr lang="es-CL" dirty="0"/>
          </a:p>
        </p:txBody>
      </p:sp>
      <p:pic>
        <p:nvPicPr>
          <p:cNvPr id="23" name="Vídeo 22">
            <a:hlinkClick r:id="" action="ppaction://media"/>
            <a:extLst>
              <a:ext uri="{FF2B5EF4-FFF2-40B4-BE49-F238E27FC236}">
                <a16:creationId xmlns:a16="http://schemas.microsoft.com/office/drawing/2014/main" id="{9047AAD5-081D-526E-F71C-FCD303E93F84}"/>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4"/>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093301734"/>
      </p:ext>
    </p:extLst>
  </p:cSld>
  <p:clrMapOvr>
    <a:masterClrMapping/>
  </p:clrMapOvr>
  <mc:AlternateContent xmlns:mc="http://schemas.openxmlformats.org/markup-compatibility/2006" xmlns:p14="http://schemas.microsoft.com/office/powerpoint/2010/main">
    <mc:Choice Requires="p14">
      <p:transition spd="slow" p14:dur="2000" advTm="49614"/>
    </mc:Choice>
    <mc:Fallback xmlns="">
      <p:transition spd="slow" advTm="496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3"/>
                </p:tgtEl>
              </p:cMediaNode>
            </p:video>
            <p:seq concurrent="1" nextAc="seek">
              <p:cTn id="8" restart="whenNotActive" fill="hold" evtFilter="cancelBubble" nodeType="interactiveSeq">
                <p:stCondLst>
                  <p:cond evt="onClick" delay="0">
                    <p:tgtEl>
                      <p:spTgt spid="2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3"/>
                                        </p:tgtEl>
                                      </p:cBhvr>
                                    </p:cmd>
                                  </p:childTnLst>
                                </p:cTn>
                              </p:par>
                            </p:childTnLst>
                          </p:cTn>
                        </p:par>
                      </p:childTnLst>
                    </p:cTn>
                  </p:par>
                </p:childTnLst>
              </p:cTn>
              <p:nextCondLst>
                <p:cond evt="onClick" delay="0">
                  <p:tgtEl>
                    <p:spTgt spid="23"/>
                  </p:tgtEl>
                </p:cond>
              </p:nextCondLst>
            </p:seq>
          </p:childTnLst>
        </p:cTn>
      </p:par>
    </p:tnLst>
  </p:timing>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TotalTime>
  <Words>623</Words>
  <Application>Microsoft Macintosh PowerPoint</Application>
  <PresentationFormat>Panorámica</PresentationFormat>
  <Paragraphs>73</Paragraphs>
  <Slides>13</Slides>
  <Notes>7</Notes>
  <HiddenSlides>0</HiddenSlides>
  <MMClips>13</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13</vt:i4>
      </vt:variant>
    </vt:vector>
  </HeadingPairs>
  <TitlesOfParts>
    <vt:vector size="23" baseType="lpstr">
      <vt:lpstr>Arial</vt:lpstr>
      <vt:lpstr>BlinkMacSystemFont</vt:lpstr>
      <vt:lpstr>Calibri</vt:lpstr>
      <vt:lpstr>Calibri Light</vt:lpstr>
      <vt:lpstr>Georgia</vt:lpstr>
      <vt:lpstr>NexusSansPro</vt:lpstr>
      <vt:lpstr>Rpxr</vt:lpstr>
      <vt:lpstr>system-ui</vt:lpstr>
      <vt:lpstr>URWPalladioL</vt:lpstr>
      <vt:lpstr>1_Tema de Office</vt:lpstr>
      <vt:lpstr>Factores de riesgo de debilidad adquirida en UCI</vt:lpstr>
      <vt:lpstr>Factores de riesgo</vt:lpstr>
      <vt:lpstr>El desarrollo de debilidad adquirida en la unidad de cuidados intensivos se asoció a </vt:lpstr>
      <vt:lpstr>Presentación de PowerPoint</vt:lpstr>
      <vt:lpstr>Condiciones en enfermedad crítica pueden promover la destrucción proteica:  </vt:lpstr>
      <vt:lpstr>Su etiología es multifactorial y se relaciona con diversos factores de riesgo, tales como:  </vt:lpstr>
      <vt:lpstr>Presentación de PowerPoint</vt:lpstr>
      <vt:lpstr>ICUAW de mayor gravedad</vt:lpstr>
      <vt:lpstr>Edad</vt:lpstr>
      <vt:lpstr>Factor de riesgo </vt:lpstr>
      <vt:lpstr>Hiperglicemia</vt:lpstr>
      <vt:lpstr>Presentación de PowerPoint</vt:lpstr>
      <vt:lpstr>Corticoides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Factores de riesgo de debilidad adquirida en UCI</dc:title>
  <dc:creator>Felix Rodrigo Vidal Carreno (felixvidal)</dc:creator>
  <cp:lastModifiedBy>MADARIAGA GONZÁLEZ, RAFAEL ALEJANDRO</cp:lastModifiedBy>
  <cp:revision>2</cp:revision>
  <dcterms:created xsi:type="dcterms:W3CDTF">2023-10-16T02:37:39Z</dcterms:created>
  <dcterms:modified xsi:type="dcterms:W3CDTF">2023-11-05T22:04:02Z</dcterms:modified>
</cp:coreProperties>
</file>