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4a" ContentType="audio/mp4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ink/inkAction1.xml" ContentType="application/vnd.ms-office.inkAction+xml"/>
  <Override PartName="/ppt/ink/inkAction2.xml" ContentType="application/vnd.ms-office.inkAction+xml"/>
  <Override PartName="/ppt/ink/inkAction3.xml" ContentType="application/vnd.ms-office.inkAction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ink/inkAction4.xml" ContentType="application/vnd.ms-office.inkAction+xml"/>
  <Override PartName="/ppt/ink/inkAction5.xml" ContentType="application/vnd.ms-office.inkAction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7" r:id="rId2"/>
    <p:sldId id="258" r:id="rId3"/>
    <p:sldId id="517" r:id="rId4"/>
    <p:sldId id="516" r:id="rId5"/>
    <p:sldId id="518" r:id="rId6"/>
    <p:sldId id="454" r:id="rId7"/>
    <p:sldId id="323" r:id="rId8"/>
    <p:sldId id="519" r:id="rId9"/>
    <p:sldId id="520" r:id="rId10"/>
    <p:sldId id="521" r:id="rId11"/>
    <p:sldId id="488" r:id="rId12"/>
    <p:sldId id="492" r:id="rId13"/>
    <p:sldId id="522" r:id="rId14"/>
    <p:sldId id="524" r:id="rId15"/>
    <p:sldId id="523" r:id="rId16"/>
    <p:sldId id="525" r:id="rId17"/>
    <p:sldId id="526" r:id="rId18"/>
    <p:sldId id="527" r:id="rId19"/>
    <p:sldId id="528" r:id="rId20"/>
    <p:sldId id="529" r:id="rId21"/>
    <p:sldId id="531" r:id="rId22"/>
    <p:sldId id="534" r:id="rId23"/>
    <p:sldId id="536" r:id="rId24"/>
    <p:sldId id="538" r:id="rId25"/>
    <p:sldId id="537" r:id="rId26"/>
    <p:sldId id="260" r:id="rId27"/>
    <p:sldId id="540" r:id="rId28"/>
    <p:sldId id="541" r:id="rId29"/>
    <p:sldId id="543" r:id="rId30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D3B3"/>
    <a:srgbClr val="161A24"/>
    <a:srgbClr val="B9B9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4660"/>
  </p:normalViewPr>
  <p:slideViewPr>
    <p:cSldViewPr snapToGrid="0">
      <p:cViewPr varScale="1">
        <p:scale>
          <a:sx n="69" d="100"/>
          <a:sy n="69" d="100"/>
        </p:scale>
        <p:origin x="65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3-10-29T20:04:29.21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12708">
    <iact:property name="dataType"/>
    <iact:actionData xml:id="d0">
      <inkml:trace xmlns:inkml="http://www.w3.org/2003/InkML" xml:id="stk0" contextRef="#ctx0" brushRef="#br0">3268 14566 0,'0'0'10,"35"0"-2,69 0-7,105 0 50,104 0-50,174 0 44,-174 0-43,-105 0 58,244 0-59,-174-70 61,140 70-61,-105 0 45,-140 0-44,36 0 57,-70 0-58,70 0 61,-70 0-60,-35-34 59,-69 34-60,0 34 141,34-34-141,-34 0 75</inkml:trace>
    </iact:actionData>
  </iact:action>
  <iact:action type="add" startTime="23689">
    <iact:property name="dataType"/>
    <iact:actionData xml:id="d1">
      <inkml:trace xmlns:inkml="http://www.w3.org/2003/InkML" xml:id="stk1" contextRef="#ctx0" brushRef="#br0">14047 14914 0,'35'0'57,"34"0"-56,36 0 60,69 0-60,-105 0 0,592 0 59,139 0-59,-314 0 61,-68 0-61,68 34 61,-173 1-61,35-35 27,-209 0 4,-35 35-2,-34-35 66,-1 0-96</inkml:trace>
    </iact:actionData>
  </iact:action>
  <iact:action type="add" startTime="25965">
    <iact:property name="dataType"/>
    <iact:actionData xml:id="d2">
      <inkml:trace xmlns:inkml="http://www.w3.org/2003/InkML" xml:id="stk2" contextRef="#ctx0" brushRef="#br0">16238 10534 0,'0'0'0,"34"-35"51,1 35-50,0-35 55,0 0-55,0 35 59,-35-35-59,69 1 32,1 34 12,-36-35 1,-34 0-45,70 0 61,-1-34-61,36 34 60,-70 0-60,34 35 2,1 0 27,-1-34 30,-34-1 19,0 0-48,0 0-30,-1 1 54,-34-1-54,0 0 30,0 0 37,35 35-27,-35-35 12,0 1 128</inkml:trace>
    </iact:actionData>
  </iact:action>
  <iact:action type="add" startTime="40182">
    <iact:property name="dataType"/>
    <iact:actionData xml:id="d3">
      <inkml:trace xmlns:inkml="http://www.w3.org/2003/InkML" xml:id="stk3" contextRef="#ctx0" brushRef="#br0">25000 12585 0,'0'-35'53,"35"-70"-52,69 1 61,-34 0-61,138 69 56,-104-69-56,140-105 59,-36 35-59,1-34 61,-35 104-61,-35-35 62,-139 104-62,70 0 358,69-104-358,0-70 62,35 105-62,-35 35 59,35-36-59,-70 36 62,-69-1-62,-1 35 60,1 1-60,35 34 58,34-35-58,0 0 61,-34-34-61,-35 34 0,-1 0 60,1 35 79,0 0-139,0 0 124,-35 35-63,0 69-61,35-69 60,-35 34-60,0-34 60,0 70-60,0-36 28,0-34-28,-35 69 29,0-34-29,-35 69 28,36-105-28,-175 140 31,0-35-1,-34-69 0,104-70 0,35 69 1,69-34 0,35 35-2,-35-36 18,0 1-18,1 35 1,-140 34 2,139-104-6,-35 35-26,36-1 29,-1-34-29,0 0 29,35 35-29,-35 0 3,1 0 41,-1-35 18,35 35-33,-35-35-29,0 34 46,0 1-16,1-35 0,-1 0 1,35 35-31,-35-35 28,0 0 20,1 35-18,-1-35 0,0 0-30,0 0 28,0 34 4,1 1-2,-1-35-30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3-10-29T20:04:29.21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23229">
    <iact:property name="dataType"/>
    <iact:actionData xml:id="d0">
      <inkml:trace xmlns:inkml="http://www.w3.org/2003/InkML" xml:id="stk0" contextRef="#ctx0" brushRef="#br0">8832 15435 0</inkml:trace>
    </iact:actionData>
  </iact:action>
  <iact:action type="add" startTime="25899">
    <iact:property name="dataType"/>
    <iact:actionData xml:id="d1">
      <inkml:trace xmlns:inkml="http://www.w3.org/2003/InkML" xml:id="stk1" contextRef="#ctx0" brushRef="#br0">8832 13488 0,'34'0'154,"36"0"-153,-1 0 61,1 0-61,34 0 61,35-69-60,-104 69-2,35 0 59,34-35-58,-69 0 0,34 35 59,1-34-59,-35 34 62,-35-35-62,0 0 26,0 0 20</inkml:trace>
    </iact:actionData>
  </iact:action>
  <iact:action type="add" startTime="29605">
    <iact:property name="dataType"/>
    <iact:actionData xml:id="d2">
      <inkml:trace xmlns:inkml="http://www.w3.org/2003/InkML" xml:id="stk2" contextRef="#ctx0" brushRef="#br0">8623 16652 0,'35'-35'56,"69"35"-24,-69 0-1,0-35-30,-1 0 27,1 35 1,0 0-28,0 0 29,-1-34-29,1 34 28,35 0-28,-1 0 30,-34 0-30,35-35 33,-36 35-33,1 0 30,0 0 15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3-10-29T20:04:29.21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30831">
    <iact:property name="dataType"/>
    <iact:actionData xml:id="d0">
      <inkml:trace xmlns:inkml="http://www.w3.org/2003/InkML" xml:id="stk0" contextRef="#ctx0" brushRef="#br0">14916 8587 0,'35'0'58,"0"0"-12,34 0 1,1 0-46,0 0 0,69 0 44,-70 0-44,105 0 60,69-35-60,-208 35 30,174-35-30,-105 35 45,-69 0 0,0 0-45</inkml:trace>
    </iact:actionData>
  </iact:action>
  <iact:action type="add" startTime="32512">
    <iact:property name="dataType"/>
    <iact:actionData xml:id="d1">
      <inkml:trace xmlns:inkml="http://www.w3.org/2003/InkML" xml:id="stk1" contextRef="#ctx0" brushRef="#br0">18324 8552 0,'69'0'157,"105"0"-103,70 0-53,-105 0 0,35 0 60,104-35-60,-174 35 45,-69 0 0,0 0 94</inkml:trace>
    </iact:actionData>
  </iact:action>
  <iact:action type="add" startTime="40485">
    <iact:property name="dataType"/>
    <iact:actionData xml:id="d2">
      <inkml:trace xmlns:inkml="http://www.w3.org/2003/InkML" xml:id="stk2" contextRef="#ctx0" brushRef="#br0">21766 8448 0,'35'0'74,"0"0"-41,34 0 14,36 0-17,-36 0 2,35 34-1,1-34 0,-36 0 0,36 0 11,-71 0-41,71 0 57,-70 0-57,-35 35 0,104-35 45,-69 0 0,-1 0-45,1 0 46</inkml:trace>
    </iact:actionData>
  </iact:action>
  <iact:action type="add" startTime="42478">
    <iact:property name="dataType"/>
    <iact:actionData xml:id="d3">
      <inkml:trace xmlns:inkml="http://www.w3.org/2003/InkML" xml:id="stk3" contextRef="#ctx0" brushRef="#br0">25313 8587 0,'35'0'84,"104"-70"-83,69 70 59,-103 0-60,34-35 48,-70 35-47,-34 0 44</inkml:trace>
    </iact:actionData>
  </iact:action>
  <iact:action type="add" startTime="52880">
    <iact:property name="dataType"/>
    <iact:actionData xml:id="d4">
      <inkml:trace xmlns:inkml="http://www.w3.org/2003/InkML" xml:id="stk4" contextRef="#ctx0" brushRef="#br0">6189 12724 0,'35'-35'71,"34"35"-39,36 0-2,103-35 1,-103 35 2,-36 0-4,-34 0 26</inkml:trace>
    </iact:actionData>
  </iact:action>
  <iact:action type="add" startTime="53878">
    <iact:property name="dataType"/>
    <iact:actionData xml:id="d5">
      <inkml:trace xmlns:inkml="http://www.w3.org/2003/InkML" xml:id="stk5" contextRef="#ctx0" brushRef="#br0">6850 12654 0,'34'0'29,"-68"0"-29,-1 0 203,-69-35-202,-70 1 60,104 34-60,-34 0 61,69 0-61,0 0 0,-34 0 59,-1 0-59</inkml:trace>
    </iact:actionData>
  </iact:action>
  <iact:action type="add" startTime="55879">
    <iact:property name="dataType"/>
    <iact:actionData xml:id="d6">
      <inkml:trace xmlns:inkml="http://www.w3.org/2003/InkML" xml:id="stk6" contextRef="#ctx0" brushRef="#br0">7058 12376 0,'0'35'126,"0"-1"-80,0 1-45,0 0 44,0 35-44,0 69 44,0 69-44,0-34 57,0-70-58,0-69 95,0 0-94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3-10-29T20:04:29.21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29687">
    <iact:property name="dataType"/>
    <iact:actionData xml:id="d0">
      <inkml:trace xmlns:inkml="http://www.w3.org/2003/InkML" xml:id="stk0" contextRef="#ctx0" brushRef="#br0">6050 14184 0,'35'0'134,"-1"0"-87,71 0-46,-1-35 60,174 35-60,-69 0 45,-70-35-45,-104 35 30,312 0-30,-208 0 46,-69 0-46,104 0 59,0 0-59,-105 0 60,-34 0-60,0 0 91</inkml:trace>
    </iact:actionData>
  </iact:action>
  <iact:action type="add" startTime="34957">
    <iact:property name="dataType"/>
    <iact:actionData xml:id="d1">
      <inkml:trace xmlns:inkml="http://www.w3.org/2003/InkML" xml:id="stk1" contextRef="#ctx0" brushRef="#br0">6398 10951 0,'34'0'190,"36"0"-189,-35-35 60,104 35-60,-35 0 46,-34 0-16,34 0-30,35 0 60,-69 0-60,-1 0 45,-34 0-5,34 0-39,-34 0-2,35 0 36,34 0-5,-69 0 0</inkml:trace>
    </iact:actionData>
  </iact:action>
  <iact:action type="add" startTime="40660">
    <iact:property name="dataType"/>
    <iact:actionData xml:id="d2">
      <inkml:trace xmlns:inkml="http://www.w3.org/2003/InkML" xml:id="stk2" contextRef="#ctx0" brushRef="#br0">8067 12098 0</inkml:trace>
    </iact:actionData>
  </iact:action>
  <iact:action type="add" startTime="43129">
    <iact:property name="dataType"/>
    <iact:actionData xml:id="d3">
      <inkml:trace xmlns:inkml="http://www.w3.org/2003/InkML" xml:id="stk3" contextRef="#ctx0" brushRef="#br0">8206 10255 0,'34'0'315,"1"0"-314,35 0 60,-1 0-60,-34 0 46,35 0-46,-36 0 169</inkml:trace>
    </iact:actionData>
  </iact:action>
  <iact:action type="add" startTime="51690">
    <iact:property name="dataType"/>
    <iact:actionData xml:id="d4">
      <inkml:trace xmlns:inkml="http://www.w3.org/2003/InkML" xml:id="stk4" contextRef="#ctx0" brushRef="#br0">8414 15574 0,'35'0'65,"104"0"-33,35-35 10,0 35-41,-105 0 0,592-69 34,-278-1-5,34 1 3,-243-1-3,-105 70 2,-34 0-31</inkml:trace>
    </iact:actionData>
  </iact:action>
  <iact:action type="add" startTime="70193">
    <iact:property name="dataType"/>
    <iact:actionData xml:id="d5">
      <inkml:trace xmlns:inkml="http://www.w3.org/2003/InkML" xml:id="stk5" contextRef="#ctx0" brushRef="#br0">24722 14844 0,'35'0'288,"-1"0"-287,71 0 44,34 0-44,0 0 60,35 0-60,-70-35 48,0 35-49,-34 0 56,34 0-55,-34 0-1,34 0 61,-69 0-60,69 0 60,-69 0-30,0 0-30,-1 0 93,36 0-94,-1-34 62,71 34-61,-71 0 59,-34-35-60</inkml:trace>
    </iact:actionData>
  </iact:action>
  <iact:action type="add" startTime="73204">
    <iact:property name="dataType"/>
    <iact:actionData xml:id="d6">
      <inkml:trace xmlns:inkml="http://www.w3.org/2003/InkML" xml:id="stk6" contextRef="#ctx0" brushRef="#br0">25174 10464 0,'35'0'85,"-1"0"-84,1-35 60,0 35-60,0-35 45,-1 35-44,36-34 44,-35-1-45,-1-35 59,71 70-59,-36-69 45,-34 69-45,0-35 44,0 0-44,34-34 60,1 34-60,-36 0 77,-34 1-77,0-36 60,35 35-60,35 0 60,-1 1-60,-69-1 60,35 0-27,0 0 26,0 35 65,34-34-125,-34 34 78,-35-35-77</inkml:trace>
    </iact:actionData>
  </iact:action>
  <iact:action type="add" startTime="82779">
    <iact:property name="dataType"/>
    <iact:actionData xml:id="d7">
      <inkml:trace xmlns:inkml="http://www.w3.org/2003/InkML" xml:id="stk7" contextRef="#ctx0" brushRef="#br0">27121 10603 0,'0'35'185,"69"-35"-121,-34 0-32,35 0-31,-1 0 59,105 0-59,-139 0 60,0 0-61,-1 35 94,1-35-94,0 34 77,0-34-76,34 35 61,-34-35-16,0 0-45,34 0 62</inkml:trace>
    </iact:actionData>
  </iact:action>
  <iact:action type="add" startTime="87912">
    <iact:property name="dataType"/>
    <iact:actionData xml:id="d8">
      <inkml:trace xmlns:inkml="http://www.w3.org/2003/InkML" xml:id="stk8" contextRef="#ctx0" brushRef="#br0">27121 17556 0,'35'0'178,"-1"0"-177,36 0 29,34 0-29,1 0 59,138-70-59,0 70 60,-138 0-60,-1 0 60,-69 0-60,34 0 60,-34 35 96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3-10-29T20:04:29.21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26346">
    <iact:property name="dataType"/>
    <iact:actionData xml:id="d0">
      <inkml:trace xmlns:inkml="http://www.w3.org/2003/InkML" xml:id="stk0" contextRef="#ctx0" brushRef="#br0">5215 13593 0,'35'0'294,"35"0"-293,34 0 45,-69 0-45,173-35 60,1 35-60,-70 0 60,-104 0-60,0 0 46,69 0 249,-69 0-265,0 0 0,-1 0 0,1 0 12</inkml:trace>
    </iact:actionData>
  </iact:action>
  <iact:action type="add" startTime="32065">
    <iact:property name="dataType"/>
    <iact:actionData xml:id="d1">
      <inkml:trace xmlns:inkml="http://www.w3.org/2003/InkML" xml:id="stk1" contextRef="#ctx0" brushRef="#br0">9909 13523 0,'35'0'214,"0"0"-181,35 0 13,-36 0-45,140 0 29,-70 0-29,1 0 29,-70 0-29,34 0 54,35 0-54,-69 0-1,104 0 61,-34 0-60,-1 0 45,-35 0-45,-34 0 41,139 0-41,-104 0 45,-36 0 0,36 0-46,-35 0 78,-1-35-78,1 35 61</inkml:trace>
    </iact:actionData>
  </iact:action>
  <iact:action type="add" startTime="49511">
    <iact:property name="dataType"/>
    <iact:actionData xml:id="d2">
      <inkml:trace xmlns:inkml="http://www.w3.org/2003/InkML" xml:id="stk2" contextRef="#ctx0" brushRef="#br0">19993 14948 0,'35'0'136,"69"0"-135,0 0 59,70 0-59,-139 0 62,313-34-62,-140 34 58,-103 0-58,34 0 46,-105 0-46,1 0 30,35 0-30,-35 0-1,-1 0 54,-34-35-52</inkml:trace>
    </iact:actionData>
  </iact:action>
  <iact:action type="add" startTime="66423">
    <iact:property name="dataType"/>
    <iact:actionData xml:id="d3">
      <inkml:trace xmlns:inkml="http://www.w3.org/2003/InkML" xml:id="stk3" contextRef="#ctx0" brushRef="#br0">25348 9525 0,'34'0'736,"36"0"-674,34 0-61,1 0 45,-1 0-45,35-34 56,-70-1-56,36 35 60,-1 0-60,-34 0 61,-36 0-61,71 0 45,-1 0 16,0 0-61,-69 0 0,35 0 44,-36 0-44,36 0 32,-35 0 29,0 0-2</inkml:trace>
    </iact:actionData>
  </iact:action>
  <iact:action type="add" startTime="71781">
    <iact:property name="dataType"/>
    <iact:actionData xml:id="d4">
      <inkml:trace xmlns:inkml="http://www.w3.org/2003/InkML" xml:id="stk4" contextRef="#ctx0" brushRef="#br0">29972 9352 0,'70'0'101,"34"0"-100,105 0 58,208-35-58,-104 35 60,-105 0-60,-138 0 60,-35 0-60,-1 0 45</inkml:trace>
    </iact:actionData>
  </iact:action>
  <iact:action type="add" startTime="74801">
    <iact:property name="dataType"/>
    <iact:actionData xml:id="d5">
      <inkml:trace xmlns:inkml="http://www.w3.org/2003/InkML" xml:id="stk5" contextRef="#ctx0" brushRef="#br0">25452 14844 0,'35'0'105,"34"0"-53,36 0-51,34 0 61,208-35-61,-68 1 45,-71 34-45,105 0 58,-209 0-58,-69 0 61</inkml:trace>
    </iact:actionData>
  </iact:action>
  <iact:action type="add" startTime="76412">
    <iact:property name="dataType"/>
    <iact:actionData xml:id="d6">
      <inkml:trace xmlns:inkml="http://www.w3.org/2003/InkML" xml:id="stk6" contextRef="#ctx0" brushRef="#br0">29937 14844 0,'35'0'155,"139"0"-154,35 0 60,-36 0-60,-138 0 45,0 0-45,-35-35 123,0 1-123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FBAC37-13F0-4C88-AC64-F510115F8620}" type="datetimeFigureOut">
              <a:rPr lang="es-AR" smtClean="0"/>
              <a:t>27/11/2023</a:t>
            </a:fld>
            <a:endParaRPr lang="es-AR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F25EF8-7065-4E14-9BA6-4831D40A0D2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696570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382E1E-DAA6-DD25-4C86-CA2C5BB9BD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FB3267B-AD9D-985D-689B-FF618788AD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44686"/>
            <a:ext cx="9144000" cy="1513114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  <a:endParaRPr lang="es-CL" dirty="0"/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397A84DA-EFDA-B8C0-505B-7BF75F9D70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140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2B2535-6F91-9714-BF4F-907BA25D2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63755"/>
            <a:ext cx="10515600" cy="1759955"/>
          </a:xfrm>
        </p:spPr>
        <p:txBody>
          <a:bodyPr anchor="b"/>
          <a:lstStyle>
            <a:lvl1pPr>
              <a:defRPr sz="6000" b="1">
                <a:solidFill>
                  <a:schemeClr val="bg2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9D7A11D-15F5-0359-3A19-0640CF50DE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39663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869CE8CD-2776-C317-BF9A-00105CF46B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251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2B2535-6F91-9714-BF4F-907BA25D2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63755"/>
            <a:ext cx="10515600" cy="1759955"/>
          </a:xfrm>
        </p:spPr>
        <p:txBody>
          <a:bodyPr anchor="b"/>
          <a:lstStyle>
            <a:lvl1pPr>
              <a:defRPr sz="6000" b="1"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9D7A11D-15F5-0359-3A19-0640CF50DE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39663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23BB9F22-1597-6752-5191-CB6F9B5637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623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Encabezado de secció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2B2535-6F91-9714-BF4F-907BA25D2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63755"/>
            <a:ext cx="10515600" cy="1759955"/>
          </a:xfrm>
        </p:spPr>
        <p:txBody>
          <a:bodyPr anchor="b"/>
          <a:lstStyle>
            <a:lvl1pPr>
              <a:defRPr sz="6000" b="1">
                <a:solidFill>
                  <a:schemeClr val="bg2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9D7A11D-15F5-0359-3A19-0640CF50DE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39663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D0531ACF-67BC-F2F3-39A5-3606E5BC54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2013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Encabezado de secció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2B2535-6F91-9714-BF4F-907BA25D2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63755"/>
            <a:ext cx="10515600" cy="1759955"/>
          </a:xfrm>
        </p:spPr>
        <p:txBody>
          <a:bodyPr anchor="b"/>
          <a:lstStyle>
            <a:lvl1pPr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9D7A11D-15F5-0359-3A19-0640CF50DE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39663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458E526E-9746-EC2C-C1BA-23CB60F930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420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F8E74C-0E49-92BE-55BF-3D0D7953E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F12B355-E230-640B-6AC2-D1C8CF7DA6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1BA897D-19C8-38C9-67E6-67586565B5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071E69DE-9145-0061-0730-5D2F9FBA8E5F}"/>
              </a:ext>
            </a:extLst>
          </p:cNvPr>
          <p:cNvSpPr/>
          <p:nvPr userDrawn="1"/>
        </p:nvSpPr>
        <p:spPr>
          <a:xfrm>
            <a:off x="0" y="365125"/>
            <a:ext cx="367004" cy="132556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F49DFC8C-DBEA-0EFC-9BF3-8FB8F67825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2056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Dos objeto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F8E74C-0E49-92BE-55BF-3D0D7953E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F12B355-E230-640B-6AC2-D1C8CF7DA6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1BA897D-19C8-38C9-67E6-67586565B5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74FD76F2-A491-CCBE-A92A-201FAC5F0901}"/>
              </a:ext>
            </a:extLst>
          </p:cNvPr>
          <p:cNvSpPr/>
          <p:nvPr userDrawn="1"/>
        </p:nvSpPr>
        <p:spPr>
          <a:xfrm>
            <a:off x="0" y="365125"/>
            <a:ext cx="367004" cy="132556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CF11A79E-B206-58F9-4C81-0BFCC06F85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6989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6C07BA-794E-3817-F297-71AC03F56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5437F1D-FD58-2041-71A4-615A6499AF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77481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29F9441-65D2-8D57-2517-04581D0C69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8081"/>
            <a:ext cx="5157787" cy="342158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45B480F-1E85-7F9A-A6D4-2C2AE2E83B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77481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415FD53-9AA2-02D6-214F-33A7F6C257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8081"/>
            <a:ext cx="5183188" cy="342158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FDB8E95C-4697-1C33-36EE-3961797F73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5483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_Comparació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6C07BA-794E-3817-F297-71AC03F56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5437F1D-FD58-2041-71A4-615A6499AF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77481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29F9441-65D2-8D57-2517-04581D0C69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8081"/>
            <a:ext cx="5157787" cy="3421581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45B480F-1E85-7F9A-A6D4-2C2AE2E83B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77481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415FD53-9AA2-02D6-214F-33A7F6C257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8081"/>
            <a:ext cx="5183188" cy="3421581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0FBCF751-7E23-2464-0CCA-E68B9B8E85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6443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_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6C07BA-794E-3817-F297-71AC03F56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5437F1D-FD58-2041-71A4-615A6499AF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77481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29F9441-65D2-8D57-2517-04581D0C69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8081"/>
            <a:ext cx="5157787" cy="342158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45B480F-1E85-7F9A-A6D4-2C2AE2E83B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77481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415FD53-9AA2-02D6-214F-33A7F6C257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8081"/>
            <a:ext cx="5183188" cy="342158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7D79DB3E-0C2A-D1FC-25B0-74186520239A}"/>
              </a:ext>
            </a:extLst>
          </p:cNvPr>
          <p:cNvSpPr/>
          <p:nvPr userDrawn="1"/>
        </p:nvSpPr>
        <p:spPr>
          <a:xfrm>
            <a:off x="0" y="365125"/>
            <a:ext cx="367004" cy="132556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3D598FC5-0121-D3AC-03F1-75F49D862E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5950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4_Comparació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6C07BA-794E-3817-F297-71AC03F56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5437F1D-FD58-2041-71A4-615A6499AF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77481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29F9441-65D2-8D57-2517-04581D0C69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8081"/>
            <a:ext cx="5157787" cy="3421581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45B480F-1E85-7F9A-A6D4-2C2AE2E83B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77481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415FD53-9AA2-02D6-214F-33A7F6C257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8081"/>
            <a:ext cx="5183188" cy="3421581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01EBA61-3715-58BF-7FF8-539DE85D7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978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399F98-EC53-4A00-BF96-1D96800D1016}" type="slidenum">
              <a:rPr lang="es-CL" smtClean="0"/>
              <a:t>‹Nº›</a:t>
            </a:fld>
            <a:endParaRPr lang="es-CL"/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E76030E4-68E7-E7FD-6BE2-3356283279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98224" y="6354523"/>
            <a:ext cx="1455576" cy="366952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5480E837-E120-0B18-8E89-72C10E66BDA3}"/>
              </a:ext>
            </a:extLst>
          </p:cNvPr>
          <p:cNvSpPr/>
          <p:nvPr userDrawn="1"/>
        </p:nvSpPr>
        <p:spPr>
          <a:xfrm>
            <a:off x="0" y="365125"/>
            <a:ext cx="367004" cy="132556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097302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a de títul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382E1E-DAA6-DD25-4C86-CA2C5BB9BD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FB3267B-AD9D-985D-689B-FF618788AD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44686"/>
            <a:ext cx="9144000" cy="151311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  <a:endParaRPr lang="es-CL" dirty="0"/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46E13E88-F14C-4CCD-3AAA-36A0C142F1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2364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3A550D-B84F-5386-8C9A-144FD07A7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BC6BF858-5FA4-EE2F-50A1-C72AD78A70F0}"/>
              </a:ext>
            </a:extLst>
          </p:cNvPr>
          <p:cNvSpPr/>
          <p:nvPr userDrawn="1"/>
        </p:nvSpPr>
        <p:spPr>
          <a:xfrm>
            <a:off x="838200" y="1859120"/>
            <a:ext cx="10515600" cy="62987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70A1BF29-29B4-CF7F-CA46-07E29C75A1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0293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Solo el títul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3A550D-B84F-5386-8C9A-144FD07A7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81142016-D671-E0FD-1921-3C5042CEC149}"/>
              </a:ext>
            </a:extLst>
          </p:cNvPr>
          <p:cNvSpPr/>
          <p:nvPr userDrawn="1"/>
        </p:nvSpPr>
        <p:spPr>
          <a:xfrm>
            <a:off x="838200" y="1859120"/>
            <a:ext cx="10515600" cy="62987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07624240-60A9-1194-04E9-FA615EDE96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5106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3A550D-B84F-5386-8C9A-144FD07A7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374B7D8A-E312-38AD-BA8D-B62EDEA0ACBD}"/>
              </a:ext>
            </a:extLst>
          </p:cNvPr>
          <p:cNvSpPr/>
          <p:nvPr userDrawn="1"/>
        </p:nvSpPr>
        <p:spPr>
          <a:xfrm>
            <a:off x="0" y="365125"/>
            <a:ext cx="367004" cy="132556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7E6191B8-6D9B-7897-19BE-0FEEEDCA3D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0581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Solo el títul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3A550D-B84F-5386-8C9A-144FD07A7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5F71B26E-4FA4-307B-0C17-45FF876B6AF6}"/>
              </a:ext>
            </a:extLst>
          </p:cNvPr>
          <p:cNvSpPr/>
          <p:nvPr userDrawn="1"/>
        </p:nvSpPr>
        <p:spPr>
          <a:xfrm>
            <a:off x="0" y="365125"/>
            <a:ext cx="367004" cy="132556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5C2196F8-BB96-606C-2D47-80D18A993B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7891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DD99A73B-E83C-4BDF-C51A-C86A0CE771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9663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n blanc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71159129-443F-47CD-54D6-1EBE6B8CD7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5514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2F45278-408F-78E1-60B3-9C65B4928F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768221"/>
            <a:ext cx="6172200" cy="509283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69B07742-2256-2D74-04E7-A9BF7E509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6822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9" name="Marcador de texto 3">
            <a:extLst>
              <a:ext uri="{FF2B5EF4-FFF2-40B4-BE49-F238E27FC236}">
                <a16:creationId xmlns:a16="http://schemas.microsoft.com/office/drawing/2014/main" id="{908C1567-49C9-6C8C-6165-0E2BE86EFE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26545"/>
            <a:ext cx="3932237" cy="3042441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40FBCA72-D171-C906-4D4B-109602FB60BF}"/>
              </a:ext>
            </a:extLst>
          </p:cNvPr>
          <p:cNvSpPr/>
          <p:nvPr userDrawn="1"/>
        </p:nvSpPr>
        <p:spPr>
          <a:xfrm>
            <a:off x="839788" y="2537144"/>
            <a:ext cx="3932237" cy="4571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7AAF284B-0010-F7D5-97B7-01C21B4289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8142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ido con títul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2F45278-408F-78E1-60B3-9C65B4928F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768221"/>
            <a:ext cx="6172200" cy="5092830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69B07742-2256-2D74-04E7-A9BF7E509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6822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9" name="Marcador de texto 3">
            <a:extLst>
              <a:ext uri="{FF2B5EF4-FFF2-40B4-BE49-F238E27FC236}">
                <a16:creationId xmlns:a16="http://schemas.microsoft.com/office/drawing/2014/main" id="{908C1567-49C9-6C8C-6165-0E2BE86EFE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26545"/>
            <a:ext cx="3932237" cy="3042441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40FBCA72-D171-C906-4D4B-109602FB60BF}"/>
              </a:ext>
            </a:extLst>
          </p:cNvPr>
          <p:cNvSpPr/>
          <p:nvPr userDrawn="1"/>
        </p:nvSpPr>
        <p:spPr>
          <a:xfrm>
            <a:off x="839788" y="2537144"/>
            <a:ext cx="3932237" cy="4571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19406A6B-5BBF-E2F1-CD63-35F1A352A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4112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3_Imagen con títu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89BED1-D0DD-A7E6-8904-0304062EC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6822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0BDE12E-ACA7-AB0F-06D3-C0783C52D7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0012" y="768220"/>
            <a:ext cx="6172200" cy="510076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318AA09-B5D7-5C07-E7F4-265944B02A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26545"/>
            <a:ext cx="3932237" cy="3042441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FA1980AA-B6A4-71D6-E357-DFBEDCA7E270}"/>
              </a:ext>
            </a:extLst>
          </p:cNvPr>
          <p:cNvSpPr/>
          <p:nvPr userDrawn="1"/>
        </p:nvSpPr>
        <p:spPr>
          <a:xfrm>
            <a:off x="839788" y="2537144"/>
            <a:ext cx="3932237" cy="4571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583B7544-4BCD-8DDE-26E1-5C30AC7FBC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19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_Imagen con títul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89BED1-D0DD-A7E6-8904-0304062EC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6822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0BDE12E-ACA7-AB0F-06D3-C0783C52D7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0012" y="768220"/>
            <a:ext cx="6172200" cy="510076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318AA09-B5D7-5C07-E7F4-265944B02A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26545"/>
            <a:ext cx="3932237" cy="3042441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FA1980AA-B6A4-71D6-E357-DFBEDCA7E270}"/>
              </a:ext>
            </a:extLst>
          </p:cNvPr>
          <p:cNvSpPr/>
          <p:nvPr userDrawn="1"/>
        </p:nvSpPr>
        <p:spPr>
          <a:xfrm>
            <a:off x="839788" y="2537144"/>
            <a:ext cx="3932237" cy="4571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A519867A-EDBB-9BAB-5B0C-360C70A757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895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382E1E-DAA6-DD25-4C86-CA2C5BB9BD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2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FB3267B-AD9D-985D-689B-FF618788AD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44686"/>
            <a:ext cx="9144000" cy="1513114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  <a:endParaRPr lang="es-CL" dirty="0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88DA9B6D-0E6D-D57D-1F0D-7B16B16105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300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Diapositiva de títul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382E1E-DAA6-DD25-4C86-CA2C5BB9BD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2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FB3267B-AD9D-985D-689B-FF618788AD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44686"/>
            <a:ext cx="9144000" cy="151311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  <a:endParaRPr lang="es-CL" dirty="0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3669AE21-75F9-64E5-FE38-B32014C4F8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623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Diapositiva de títul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382E1E-DAA6-DD25-4C86-CA2C5BB9BD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FB3267B-AD9D-985D-689B-FF618788AD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44686"/>
            <a:ext cx="9144000" cy="151311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  <a:endParaRPr lang="es-CL" dirty="0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02012E49-25A5-8AA3-579E-525C962A5B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7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980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Diapositiva de títul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382E1E-DAA6-DD25-4C86-CA2C5BB9BD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FB3267B-AD9D-985D-689B-FF618788AD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44686"/>
            <a:ext cx="9144000" cy="151311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  <a:endParaRPr lang="es-CL" dirty="0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E7EAA6F4-BFF7-AFAF-F482-C44D499AE1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7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920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Diapositiva de títul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382E1E-DAA6-DD25-4C86-CA2C5BB9BD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FB3267B-AD9D-985D-689B-FF618788AD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44686"/>
            <a:ext cx="9144000" cy="151311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  <a:endParaRPr lang="es-CL" dirty="0"/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4CF56364-CFF0-2039-6285-B7F0C68C17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7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317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57B19C-9056-ACC4-F5E5-EFAB58672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68B641D-B8C6-A307-A319-743ABC6F95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5F2D146-0974-0AF8-A641-6A2BD58C15E2}"/>
              </a:ext>
            </a:extLst>
          </p:cNvPr>
          <p:cNvSpPr/>
          <p:nvPr userDrawn="1"/>
        </p:nvSpPr>
        <p:spPr>
          <a:xfrm>
            <a:off x="0" y="365125"/>
            <a:ext cx="367004" cy="132556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55C65FE0-6C07-6ACF-7305-8F5B874FA4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47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ítulo y objeto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57B19C-9056-ACC4-F5E5-EFAB58672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68B641D-B8C6-A307-A319-743ABC6F95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5F2D146-0974-0AF8-A641-6A2BD58C15E2}"/>
              </a:ext>
            </a:extLst>
          </p:cNvPr>
          <p:cNvSpPr/>
          <p:nvPr userDrawn="1"/>
        </p:nvSpPr>
        <p:spPr>
          <a:xfrm>
            <a:off x="0" y="365125"/>
            <a:ext cx="367004" cy="132556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0A593C55-B0BC-62AC-D277-E8E7BC60C4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579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A03D392-296B-9907-FB21-18F1768FF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FA8052B-1EFB-EF0E-701C-5DD019825F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752978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80" r:id="rId3"/>
    <p:sldLayoutId id="2147483681" r:id="rId4"/>
    <p:sldLayoutId id="2147483659" r:id="rId5"/>
    <p:sldLayoutId id="2147483660" r:id="rId6"/>
    <p:sldLayoutId id="2147483661" r:id="rId7"/>
    <p:sldLayoutId id="2147483650" r:id="rId8"/>
    <p:sldLayoutId id="2147483662" r:id="rId9"/>
    <p:sldLayoutId id="2147483651" r:id="rId10"/>
    <p:sldLayoutId id="2147483678" r:id="rId11"/>
    <p:sldLayoutId id="2147483663" r:id="rId12"/>
    <p:sldLayoutId id="2147483679" r:id="rId13"/>
    <p:sldLayoutId id="2147483652" r:id="rId14"/>
    <p:sldLayoutId id="2147483664" r:id="rId15"/>
    <p:sldLayoutId id="2147483665" r:id="rId16"/>
    <p:sldLayoutId id="2147483675" r:id="rId17"/>
    <p:sldLayoutId id="2147483676" r:id="rId18"/>
    <p:sldLayoutId id="2147483677" r:id="rId19"/>
    <p:sldLayoutId id="2147483654" r:id="rId20"/>
    <p:sldLayoutId id="2147483666" r:id="rId21"/>
    <p:sldLayoutId id="2147483673" r:id="rId22"/>
    <p:sldLayoutId id="2147483674" r:id="rId23"/>
    <p:sldLayoutId id="2147483655" r:id="rId24"/>
    <p:sldLayoutId id="2147483667" r:id="rId25"/>
    <p:sldLayoutId id="2147483668" r:id="rId26"/>
    <p:sldLayoutId id="2147483672" r:id="rId27"/>
    <p:sldLayoutId id="2147483671" r:id="rId28"/>
    <p:sldLayoutId id="2147483670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K2D" panose="00000500000000000000" pitchFamily="2" charset="-34"/>
          <a:ea typeface="+mj-ea"/>
          <a:cs typeface="K2D" panose="00000500000000000000" pitchFamily="2" charset="-34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161A24"/>
          </a:solidFill>
          <a:latin typeface="Montserrat" panose="00000500000000000000" pitchFamily="2" charset="0"/>
          <a:ea typeface="+mn-ea"/>
          <a:cs typeface="K2D" panose="00000500000000000000" pitchFamily="2" charset="-34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161A24"/>
          </a:solidFill>
          <a:latin typeface="Montserrat" panose="000005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161A24"/>
          </a:solidFill>
          <a:latin typeface="Montserrat" panose="000005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61A24"/>
          </a:solidFill>
          <a:latin typeface="Montserrat" panose="000005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61A24"/>
          </a:solidFill>
          <a:latin typeface="Montserrat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9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hyperlink" Target="mailto:bezzi.marco@gmail.com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9.png"/><Relationship Id="rId4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9.png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19.emf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emf"/><Relationship Id="rId9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1.xml"/><Relationship Id="rId7" Type="http://schemas.microsoft.com/office/2011/relationships/inkAction" Target="../ink/inkAction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21.emf"/><Relationship Id="rId9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9.png"/><Relationship Id="rId5" Type="http://schemas.openxmlformats.org/officeDocument/2006/relationships/image" Target="../media/image24.emf"/><Relationship Id="rId4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11/relationships/inkAction" Target="../ink/inkAction2.xml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26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oleObject" Target="../embeddings/oleObject3.bin"/><Relationship Id="rId5" Type="http://schemas.openxmlformats.org/officeDocument/2006/relationships/image" Target="../media/image25.png"/><Relationship Id="rId10" Type="http://schemas.openxmlformats.org/officeDocument/2006/relationships/image" Target="../media/image9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9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9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1.png"/><Relationship Id="rId5" Type="http://schemas.microsoft.com/office/2011/relationships/inkAction" Target="../ink/inkAction3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5" Type="http://schemas.openxmlformats.org/officeDocument/2006/relationships/image" Target="../media/image30.png"/><Relationship Id="rId4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9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9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2" Type="http://schemas.microsoft.com/office/2007/relationships/media" Target="../media/media21.m4a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5" Type="http://schemas.openxmlformats.org/officeDocument/2006/relationships/image" Target="../media/image35.png"/><Relationship Id="rId4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7" Type="http://schemas.openxmlformats.org/officeDocument/2006/relationships/image" Target="../media/image9.png"/><Relationship Id="rId2" Type="http://schemas.microsoft.com/office/2007/relationships/media" Target="../media/media22.m4a"/><Relationship Id="rId1" Type="http://schemas.openxmlformats.org/officeDocument/2006/relationships/tags" Target="../tags/tag4.xml"/><Relationship Id="rId6" Type="http://schemas.openxmlformats.org/officeDocument/2006/relationships/image" Target="../media/image37.emf"/><Relationship Id="rId5" Type="http://schemas.openxmlformats.org/officeDocument/2006/relationships/image" Target="../media/image36.wmf"/><Relationship Id="rId4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41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microsoft.com/office/2011/relationships/inkAction" Target="../ink/inkAction4.xml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44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microsoft.com/office/2011/relationships/inkAction" Target="../ink/inkAction5.xml"/><Relationship Id="rId5" Type="http://schemas.openxmlformats.org/officeDocument/2006/relationships/image" Target="../media/image42.png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video" Target="../media/media26.mov"/><Relationship Id="rId7" Type="http://schemas.openxmlformats.org/officeDocument/2006/relationships/image" Target="../media/image43.png"/><Relationship Id="rId2" Type="http://schemas.microsoft.com/office/2007/relationships/media" Target="../media/media26.mov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9.xml"/><Relationship Id="rId5" Type="http://schemas.openxmlformats.org/officeDocument/2006/relationships/audio" Target="../media/media27.m4a"/><Relationship Id="rId4" Type="http://schemas.microsoft.com/office/2007/relationships/media" Target="../media/media27.m4a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9.png"/><Relationship Id="rId4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9.png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image" Target="../media/image13.emf"/><Relationship Id="rId4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9.png"/><Relationship Id="rId4" Type="http://schemas.openxmlformats.org/officeDocument/2006/relationships/image" Target="../media/image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753241C5-B4E0-22FD-7C99-9BF18B925FD0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826721" y="4244454"/>
            <a:ext cx="9964945" cy="2456597"/>
          </a:xfrm>
        </p:spPr>
        <p:txBody>
          <a:bodyPr>
            <a:normAutofit fontScale="47500" lnSpcReduction="20000"/>
          </a:bodyPr>
          <a:lstStyle/>
          <a:p>
            <a:pPr algn="l"/>
            <a:r>
              <a:rPr lang="es-ES" sz="3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Marco </a:t>
            </a:r>
            <a:r>
              <a:rPr lang="es-ES" sz="34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Bezzi</a:t>
            </a:r>
            <a:endParaRPr lang="es-ES" sz="3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l"/>
            <a:r>
              <a:rPr lang="es-ES" sz="25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Prof. Lic. Kinesiólogo Fisiatra. Argentina</a:t>
            </a:r>
          </a:p>
          <a:p>
            <a:pPr algn="l"/>
            <a:r>
              <a:rPr lang="es-ES" sz="25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Hospital D. F. Santojanni. Buenos Aires</a:t>
            </a:r>
          </a:p>
          <a:p>
            <a:pPr algn="l"/>
            <a:r>
              <a:rPr lang="es-ES" sz="25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Sanatorio Otamendi. Buenos Aires</a:t>
            </a:r>
          </a:p>
          <a:p>
            <a:pPr algn="l"/>
            <a:r>
              <a:rPr lang="es-AR" sz="25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Capítulo de Kinesiología Intensivista/Comité de </a:t>
            </a:r>
            <a:r>
              <a:rPr lang="es-AR" sz="25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Neumonología</a:t>
            </a:r>
            <a:r>
              <a:rPr lang="es-AR" sz="25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Crítica. Sociedad Argentina de Terapia Intensiva</a:t>
            </a:r>
          </a:p>
          <a:p>
            <a:pPr algn="l"/>
            <a:r>
              <a:rPr lang="es-AR" sz="25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PROAKI. Sociedad Argentina de Terapia Intensiva-Editorial Panamericana</a:t>
            </a:r>
          </a:p>
          <a:p>
            <a:pPr algn="l"/>
            <a:r>
              <a:rPr lang="es-AR" sz="2500" i="1" dirty="0">
                <a:hlinkClick r:id="rId4"/>
              </a:rPr>
              <a:t>bezzi.marco@gmail.com</a:t>
            </a:r>
            <a:endParaRPr lang="es-AR" sz="2500" i="1" dirty="0"/>
          </a:p>
          <a:p>
            <a:r>
              <a:rPr lang="es-AR" sz="2800" b="1" i="0" dirty="0">
                <a:solidFill>
                  <a:schemeClr val="bg1"/>
                </a:solidFill>
                <a:effectLst/>
                <a:latin typeface="var(--nova-font-family-sans-serif)"/>
              </a:rPr>
              <a:t>ORCID </a:t>
            </a:r>
            <a:r>
              <a:rPr lang="es-AR" sz="2800" b="1" i="0" dirty="0" err="1">
                <a:solidFill>
                  <a:schemeClr val="bg1"/>
                </a:solidFill>
                <a:effectLst/>
                <a:latin typeface="var(--nova-font-family-sans-serif)"/>
              </a:rPr>
              <a:t>iD</a:t>
            </a:r>
            <a:r>
              <a:rPr lang="es-AR" sz="2800" b="1" i="0" dirty="0">
                <a:solidFill>
                  <a:schemeClr val="bg1"/>
                </a:solidFill>
                <a:effectLst/>
                <a:latin typeface="var(--nova-font-family-sans-serif)"/>
              </a:rPr>
              <a:t> </a:t>
            </a:r>
            <a:r>
              <a:rPr lang="es-AR" sz="2800" b="0" i="0" dirty="0">
                <a:solidFill>
                  <a:schemeClr val="bg1"/>
                </a:solidFill>
                <a:effectLst/>
                <a:latin typeface="var(--nova-font-family-sans-serif)"/>
              </a:rPr>
              <a:t>0000-0002-3711-0989</a:t>
            </a:r>
            <a:endParaRPr lang="es-AR" sz="2500" i="1" dirty="0"/>
          </a:p>
          <a:p>
            <a:pPr algn="l"/>
            <a:r>
              <a:rPr lang="es-AR" sz="2500" i="1" dirty="0"/>
              <a:t>https://www.researchgate.net/profile/Marco-Bezzi-4</a:t>
            </a:r>
          </a:p>
          <a:p>
            <a:pPr algn="l"/>
            <a:endParaRPr lang="es-AR" sz="19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l"/>
            <a:endParaRPr lang="es-AR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F2EABAA-58E8-AC86-5229-09D7FCE219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08291"/>
            <a:ext cx="2227053" cy="1997714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45CB26-DDE2-A091-A8C7-12C0434ED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390" y="0"/>
            <a:ext cx="7306099" cy="3380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3B26825D-B3F5-2506-B4C6-100E14E82BA1}"/>
              </a:ext>
            </a:extLst>
          </p:cNvPr>
          <p:cNvSpPr txBox="1">
            <a:spLocks/>
          </p:cNvSpPr>
          <p:nvPr/>
        </p:nvSpPr>
        <p:spPr>
          <a:xfrm>
            <a:off x="2227053" y="2108290"/>
            <a:ext cx="9964945" cy="199771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800" b="1" dirty="0">
                <a:cs typeface="K2D" panose="00000500000000000000"/>
              </a:rPr>
              <a:t>Módulo 4</a:t>
            </a:r>
          </a:p>
          <a:p>
            <a:r>
              <a:rPr lang="es-ES" sz="4800" b="1" dirty="0">
                <a:cs typeface="K2D" panose="00000500000000000000"/>
              </a:rPr>
              <a:t>Interacción Paciente-Ventilador durante la Ventilación Mecánica en pacientes con SDRA</a:t>
            </a:r>
          </a:p>
          <a:p>
            <a:r>
              <a:rPr lang="es-ES" sz="4800" b="1" dirty="0">
                <a:cs typeface="K2D" panose="00000500000000000000"/>
              </a:rPr>
              <a:t>Clase 1</a:t>
            </a:r>
            <a:endParaRPr lang="es-AR" sz="4800" b="1" dirty="0">
              <a:cs typeface="K2D" panose="0000050000000000000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F9B224F-9E59-950F-F4F1-B9AF8FBDD5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45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14"/>
    </mc:Choice>
    <mc:Fallback xmlns="">
      <p:transition spd="slow" advTm="104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E8D30E-7C00-8FE3-FEB1-AFA534E92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Asincronías en pacientes con SDRA</a:t>
            </a:r>
            <a:br>
              <a:rPr lang="es-ES" dirty="0"/>
            </a:br>
            <a:r>
              <a:rPr lang="es-ES" i="1" dirty="0"/>
              <a:t>Durante la Espiración</a:t>
            </a:r>
            <a:endParaRPr lang="es-AR" i="1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38CD10C2-4015-0019-7358-33955F356199}"/>
              </a:ext>
            </a:extLst>
          </p:cNvPr>
          <p:cNvSpPr/>
          <p:nvPr/>
        </p:nvSpPr>
        <p:spPr>
          <a:xfrm>
            <a:off x="177421" y="2183642"/>
            <a:ext cx="2456599" cy="47767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Asincronía</a:t>
            </a:r>
            <a:endParaRPr lang="es-AR" b="1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EBFD3589-4252-98E7-6351-CE957FF0D97B}"/>
              </a:ext>
            </a:extLst>
          </p:cNvPr>
          <p:cNvSpPr/>
          <p:nvPr/>
        </p:nvSpPr>
        <p:spPr>
          <a:xfrm>
            <a:off x="2634020" y="2183642"/>
            <a:ext cx="3002505" cy="47767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Descripción</a:t>
            </a:r>
            <a:endParaRPr lang="es-AR" b="1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18983A73-1BDD-7264-7A20-6E0926AC85A6}"/>
              </a:ext>
            </a:extLst>
          </p:cNvPr>
          <p:cNvSpPr/>
          <p:nvPr/>
        </p:nvSpPr>
        <p:spPr>
          <a:xfrm>
            <a:off x="5636525" y="2183642"/>
            <a:ext cx="3343700" cy="47767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Mecanismo</a:t>
            </a:r>
            <a:endParaRPr lang="es-AR" b="1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47B1FF00-793D-27C8-A3E1-2772AAABC26D}"/>
              </a:ext>
            </a:extLst>
          </p:cNvPr>
          <p:cNvSpPr/>
          <p:nvPr/>
        </p:nvSpPr>
        <p:spPr>
          <a:xfrm>
            <a:off x="8980225" y="2183642"/>
            <a:ext cx="2881955" cy="47767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Riesgo</a:t>
            </a:r>
            <a:endParaRPr lang="es-AR" b="1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C7885CAA-7703-EC15-182F-7A56CF87368E}"/>
              </a:ext>
            </a:extLst>
          </p:cNvPr>
          <p:cNvSpPr/>
          <p:nvPr/>
        </p:nvSpPr>
        <p:spPr>
          <a:xfrm>
            <a:off x="177421" y="2676596"/>
            <a:ext cx="2456599" cy="177094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b="1" dirty="0">
                <a:solidFill>
                  <a:schemeClr val="tx1"/>
                </a:solidFill>
              </a:rPr>
              <a:t>Esfuerzo Inefectivo</a:t>
            </a:r>
            <a:endParaRPr lang="es-AR" b="1" dirty="0">
              <a:solidFill>
                <a:schemeClr val="tx1"/>
              </a:solidFill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A05C9CED-FA85-E7F8-85C2-7BB148C96AAA}"/>
              </a:ext>
            </a:extLst>
          </p:cNvPr>
          <p:cNvSpPr/>
          <p:nvPr/>
        </p:nvSpPr>
        <p:spPr>
          <a:xfrm>
            <a:off x="2634020" y="2678230"/>
            <a:ext cx="3002505" cy="177094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i="1" dirty="0">
                <a:solidFill>
                  <a:schemeClr val="tx1"/>
                </a:solidFill>
              </a:rPr>
              <a:t>Esfuerzo incapaz de gatillar el ventilador</a:t>
            </a:r>
            <a:endParaRPr lang="es-AR" i="1" dirty="0">
              <a:solidFill>
                <a:schemeClr val="tx1"/>
              </a:solidFill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4EEDF821-4A4A-9430-C2BF-2C18FD0E9F19}"/>
              </a:ext>
            </a:extLst>
          </p:cNvPr>
          <p:cNvSpPr/>
          <p:nvPr/>
        </p:nvSpPr>
        <p:spPr>
          <a:xfrm>
            <a:off x="5636525" y="2664582"/>
            <a:ext cx="3343700" cy="178458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i="1" dirty="0">
                <a:solidFill>
                  <a:schemeClr val="tx1"/>
                </a:solidFill>
              </a:rPr>
              <a:t>Ciclado inadecuado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i="1" dirty="0">
                <a:solidFill>
                  <a:schemeClr val="tx1"/>
                </a:solidFill>
              </a:rPr>
              <a:t>Soporte excesivo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i="1" dirty="0" err="1">
                <a:solidFill>
                  <a:schemeClr val="tx1"/>
                </a:solidFill>
              </a:rPr>
              <a:t>Cte</a:t>
            </a:r>
            <a:r>
              <a:rPr lang="es-AR" i="1" dirty="0">
                <a:solidFill>
                  <a:schemeClr val="tx1"/>
                </a:solidFill>
              </a:rPr>
              <a:t> de tiempo prolongada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i="1" dirty="0">
                <a:solidFill>
                  <a:schemeClr val="tx1"/>
                </a:solidFill>
              </a:rPr>
              <a:t>Impulso respiratorio bajo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86146BB0-566F-7492-CCE7-5873E0E9F4DE}"/>
              </a:ext>
            </a:extLst>
          </p:cNvPr>
          <p:cNvSpPr/>
          <p:nvPr/>
        </p:nvSpPr>
        <p:spPr>
          <a:xfrm>
            <a:off x="8980225" y="2676596"/>
            <a:ext cx="2881955" cy="177094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i="1" dirty="0">
                <a:solidFill>
                  <a:schemeClr val="tx1"/>
                </a:solidFill>
              </a:rPr>
              <a:t>Contracciones excéntricas repetidas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i="1" dirty="0">
                <a:solidFill>
                  <a:schemeClr val="tx1"/>
                </a:solidFill>
              </a:rPr>
              <a:t>Error en la FR mostrada</a:t>
            </a:r>
            <a:endParaRPr lang="es-AR" i="1" dirty="0">
              <a:solidFill>
                <a:schemeClr val="tx1"/>
              </a:solidFill>
            </a:endParaRP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210A7A9E-9437-0BA4-0F8E-D944A29EC7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9572" y="6492875"/>
            <a:ext cx="2933552" cy="133264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63ECF9B3-A3D3-3922-F874-2911E33621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81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936"/>
    </mc:Choice>
    <mc:Fallback xmlns="">
      <p:transition spd="slow" advTm="429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77C919-A06F-87CA-B83F-AB9AF2D60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Asincronía de flujo: Efecto del esfuerzo inspiratorio</a:t>
            </a:r>
            <a:endParaRPr lang="es-AR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78E0355-C4E8-C5EF-ECA3-186A9BC694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5152" y="2000464"/>
            <a:ext cx="3748585" cy="4752975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01C4C0A8-369F-EE3B-59A5-FCC9BFC87E95}"/>
              </a:ext>
            </a:extLst>
          </p:cNvPr>
          <p:cNvSpPr/>
          <p:nvPr/>
        </p:nvSpPr>
        <p:spPr>
          <a:xfrm>
            <a:off x="6073259" y="2784144"/>
            <a:ext cx="1978926" cy="11600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/>
              <a:t>Incremento de flujo/volumen en PC</a:t>
            </a:r>
            <a:endParaRPr lang="es-AR" sz="2400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21F9CA46-12A2-568E-47F1-7DBDE31BDDC8}"/>
              </a:ext>
            </a:extLst>
          </p:cNvPr>
          <p:cNvSpPr/>
          <p:nvPr/>
        </p:nvSpPr>
        <p:spPr>
          <a:xfrm>
            <a:off x="5663820" y="5026288"/>
            <a:ext cx="1873156" cy="11600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/>
              <a:t>Caída de la </a:t>
            </a:r>
            <a:r>
              <a:rPr lang="es-ES" sz="2400" dirty="0" err="1"/>
              <a:t>Paw</a:t>
            </a:r>
            <a:r>
              <a:rPr lang="es-ES" sz="2400" dirty="0"/>
              <a:t> (asincronía de flujo) en VC</a:t>
            </a:r>
            <a:endParaRPr lang="es-AR" sz="2400" dirty="0"/>
          </a:p>
        </p:txBody>
      </p:sp>
      <p:sp>
        <p:nvSpPr>
          <p:cNvPr id="7" name="Flecha: a la derecha 6">
            <a:extLst>
              <a:ext uri="{FF2B5EF4-FFF2-40B4-BE49-F238E27FC236}">
                <a16:creationId xmlns:a16="http://schemas.microsoft.com/office/drawing/2014/main" id="{67BA8261-D199-2F3C-7B18-A84D93221117}"/>
              </a:ext>
            </a:extLst>
          </p:cNvPr>
          <p:cNvSpPr/>
          <p:nvPr/>
        </p:nvSpPr>
        <p:spPr>
          <a:xfrm>
            <a:off x="7536975" y="5363570"/>
            <a:ext cx="815454" cy="65509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" name="Flecha: hacia la izquierda 7">
            <a:extLst>
              <a:ext uri="{FF2B5EF4-FFF2-40B4-BE49-F238E27FC236}">
                <a16:creationId xmlns:a16="http://schemas.microsoft.com/office/drawing/2014/main" id="{370B2CA7-3DED-4D58-6FC8-FCDA8ACADF9C}"/>
              </a:ext>
            </a:extLst>
          </p:cNvPr>
          <p:cNvSpPr/>
          <p:nvPr/>
        </p:nvSpPr>
        <p:spPr>
          <a:xfrm>
            <a:off x="5540995" y="2772773"/>
            <a:ext cx="641445" cy="656228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CE0F5484-501B-7B8E-0213-7D8F767D17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9725" y="2000465"/>
            <a:ext cx="3616657" cy="475297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18D63F8-97F8-4A03-4ED3-C7620D32CA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92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96"/>
    </mc:Choice>
    <mc:Fallback xmlns="">
      <p:transition spd="slow" advTm="489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BC2D97-9E41-B3F3-D121-E8F1332C1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Modo VC-CMV y Ecuación de Movimiento de los Gases</a:t>
            </a:r>
            <a:endParaRPr lang="es-AR" b="1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7F0AAF7-E622-68C0-FF71-C993584BB3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364" y="2008003"/>
            <a:ext cx="7361322" cy="310990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46E1AE90-D0E4-27EC-29BD-B352161A9D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1810" y="2003963"/>
            <a:ext cx="3579925" cy="2413868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5BAE87F7-D5AB-7021-DFDB-0491EC541C78}"/>
              </a:ext>
            </a:extLst>
          </p:cNvPr>
          <p:cNvSpPr/>
          <p:nvPr/>
        </p:nvSpPr>
        <p:spPr>
          <a:xfrm>
            <a:off x="8337185" y="2025045"/>
            <a:ext cx="2129051" cy="5931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>
                <a:solidFill>
                  <a:schemeClr val="tx1"/>
                </a:solidFill>
              </a:rPr>
              <a:t>VC-CMV</a:t>
            </a:r>
            <a:endParaRPr lang="es-AR" sz="2400" b="1" dirty="0">
              <a:solidFill>
                <a:schemeClr val="tx1"/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2668242-FA7D-4A3D-B28D-1C4576D266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5083" y="5117911"/>
            <a:ext cx="3426727" cy="1673941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F1F54478-BF59-4C2E-BB1F-C4A5DDFC7A29}"/>
              </a:ext>
            </a:extLst>
          </p:cNvPr>
          <p:cNvSpPr/>
          <p:nvPr/>
        </p:nvSpPr>
        <p:spPr>
          <a:xfrm>
            <a:off x="4765983" y="4800596"/>
            <a:ext cx="2129051" cy="5931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>
                <a:solidFill>
                  <a:schemeClr val="tx1"/>
                </a:solidFill>
              </a:rPr>
              <a:t>Esfuerzo Muscular</a:t>
            </a:r>
            <a:endParaRPr lang="es-AR" sz="2400" b="1" dirty="0">
              <a:solidFill>
                <a:schemeClr val="tx1"/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133EE78F-058D-FFA8-6623-BF8CF2EFEE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9587" y="6689542"/>
            <a:ext cx="2579914" cy="12138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EB68A3F-FDB7-2EAD-513E-5B8DF725CC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12586" y="4367609"/>
            <a:ext cx="2835827" cy="2490391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70F9809-3C25-FA1D-66B9-BA299A15AB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20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08"/>
    </mc:Choice>
    <mc:Fallback xmlns="">
      <p:transition spd="slow" advTm="216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DA0BDB-77E4-DA9B-20A8-119E3C6BA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Asincronía de flujo: curva Presión-Tiempo en VC-A/CMV</a:t>
            </a:r>
            <a:endParaRPr lang="es-AR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9EBD5C0-CC10-FFBE-50F4-8E9F6C362A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719" y="2758597"/>
            <a:ext cx="3116416" cy="196352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CEA6436-046A-C55F-EA04-49FB2475B4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0622" y="2758597"/>
            <a:ext cx="3116416" cy="196352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B233D70-68C2-9466-A21B-044999E731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7679" y="2758598"/>
            <a:ext cx="3116416" cy="1963528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0DD0CDD7-2E45-7C05-1286-C6586649151E}"/>
              </a:ext>
            </a:extLst>
          </p:cNvPr>
          <p:cNvSpPr/>
          <p:nvPr/>
        </p:nvSpPr>
        <p:spPr>
          <a:xfrm>
            <a:off x="674719" y="4817661"/>
            <a:ext cx="3116416" cy="4367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Ventilación Controlada</a:t>
            </a:r>
            <a:endParaRPr lang="es-AR" b="1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C198DBAC-9B7D-3302-364A-0E70075706E6}"/>
              </a:ext>
            </a:extLst>
          </p:cNvPr>
          <p:cNvSpPr/>
          <p:nvPr/>
        </p:nvSpPr>
        <p:spPr>
          <a:xfrm>
            <a:off x="4566608" y="4874525"/>
            <a:ext cx="3116416" cy="4367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Ventilación Asistida</a:t>
            </a:r>
            <a:endParaRPr lang="es-AR" b="1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D2278B87-0D45-CDBB-BD36-59CBCF64CDFE}"/>
              </a:ext>
            </a:extLst>
          </p:cNvPr>
          <p:cNvSpPr/>
          <p:nvPr/>
        </p:nvSpPr>
        <p:spPr>
          <a:xfrm>
            <a:off x="8256896" y="4915470"/>
            <a:ext cx="3725838" cy="4367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Ventilación Asistida (mayor esfuerzo)</a:t>
            </a:r>
            <a:endParaRPr lang="es-AR" b="1" dirty="0"/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188DC186-C2F6-61DE-BA1C-74E073B71921}"/>
              </a:ext>
            </a:extLst>
          </p:cNvPr>
          <p:cNvCxnSpPr/>
          <p:nvPr/>
        </p:nvCxnSpPr>
        <p:spPr>
          <a:xfrm flipV="1">
            <a:off x="5377218" y="3057099"/>
            <a:ext cx="1173707" cy="1050877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4E6AC7FD-EBDD-6EEC-1C61-8D516004947D}"/>
              </a:ext>
            </a:extLst>
          </p:cNvPr>
          <p:cNvCxnSpPr>
            <a:cxnSpLocks/>
          </p:cNvCxnSpPr>
          <p:nvPr/>
        </p:nvCxnSpPr>
        <p:spPr>
          <a:xfrm flipV="1">
            <a:off x="9009808" y="3166281"/>
            <a:ext cx="1280604" cy="1094095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CE4B79CD-9368-8F05-5231-437B5973815D}"/>
              </a:ext>
            </a:extLst>
          </p:cNvPr>
          <p:cNvCxnSpPr>
            <a:cxnSpLocks/>
          </p:cNvCxnSpPr>
          <p:nvPr/>
        </p:nvCxnSpPr>
        <p:spPr>
          <a:xfrm flipV="1">
            <a:off x="8946108" y="4260376"/>
            <a:ext cx="63700" cy="230875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31EBAA37-1C6B-0BEB-D234-23E6B7740086}"/>
              </a:ext>
            </a:extLst>
          </p:cNvPr>
          <p:cNvCxnSpPr>
            <a:cxnSpLocks/>
          </p:cNvCxnSpPr>
          <p:nvPr/>
        </p:nvCxnSpPr>
        <p:spPr>
          <a:xfrm flipV="1">
            <a:off x="10374571" y="3125338"/>
            <a:ext cx="0" cy="457199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7">
            <p14:nvContentPartPr>
              <p14:cNvPr id="9" name="Entrada de lápiz 8">
                <a:extLst>
                  <a:ext uri="{FF2B5EF4-FFF2-40B4-BE49-F238E27FC236}">
                    <a16:creationId xmlns:a16="http://schemas.microsoft.com/office/drawing/2014/main" id="{9DB9FC11-705D-340B-ABE4-7628047DE6B0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176480" y="3516840"/>
              <a:ext cx="8938080" cy="1890000"/>
            </p14:xfrm>
          </p:contentPart>
        </mc:Choice>
        <mc:Fallback xmlns="">
          <p:pic>
            <p:nvPicPr>
              <p:cNvPr id="9" name="Entrada de lápiz 8">
                <a:extLst>
                  <a:ext uri="{FF2B5EF4-FFF2-40B4-BE49-F238E27FC236}">
                    <a16:creationId xmlns:a16="http://schemas.microsoft.com/office/drawing/2014/main" id="{9DB9FC11-705D-340B-ABE4-7628047DE6B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60640" y="3453480"/>
                <a:ext cx="8969400" cy="2016720"/>
              </a:xfrm>
              <a:prstGeom prst="rect">
                <a:avLst/>
              </a:prstGeom>
            </p:spPr>
          </p:pic>
        </mc:Fallback>
      </mc:AlternateContent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0DBCD10D-BFB6-5DBB-2A3B-903639C0ED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24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756"/>
    </mc:Choice>
    <mc:Fallback xmlns="">
      <p:transition spd="slow" advTm="527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89E286-93D0-A3A2-5FD3-F439AFCA9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Flujo y trabajo respiratorio</a:t>
            </a:r>
            <a:endParaRPr lang="es-AR" dirty="0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AAFD7544-CB00-BFA9-7E29-F4FC0DE9AA1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70494" y="1955041"/>
          <a:ext cx="6537279" cy="49029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" r:id="rId4" imgW="4438177" imgH="3315240" progId="PowerPoint.Slide.8">
                  <p:embed/>
                </p:oleObj>
              </mc:Choice>
              <mc:Fallback>
                <p:oleObj name="Diapositiva" r:id="rId4" imgW="4438177" imgH="3315240" progId="PowerPoint.Slide.8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AAFD7544-CB00-BFA9-7E29-F4FC0DE9AA1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0494" y="1955041"/>
                        <a:ext cx="6537279" cy="490295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ángulo 3">
            <a:extLst>
              <a:ext uri="{FF2B5EF4-FFF2-40B4-BE49-F238E27FC236}">
                <a16:creationId xmlns:a16="http://schemas.microsoft.com/office/drawing/2014/main" id="{5F364818-0321-4EBC-3491-EC2DA3B9421A}"/>
              </a:ext>
            </a:extLst>
          </p:cNvPr>
          <p:cNvSpPr/>
          <p:nvPr/>
        </p:nvSpPr>
        <p:spPr>
          <a:xfrm>
            <a:off x="2756848" y="1955041"/>
            <a:ext cx="6564573" cy="91098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i="1" dirty="0" err="1"/>
              <a:t>Trigger</a:t>
            </a:r>
            <a:r>
              <a:rPr lang="es-ES" sz="2400" b="1" i="1" dirty="0"/>
              <a:t> y Tasa de flujo: Efectos sobre el Trabajo Respiratorio</a:t>
            </a:r>
            <a:endParaRPr lang="es-AR" sz="2400" b="1" i="1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C836ED3-ED01-15BE-D3B5-4E76FCFC13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40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238"/>
    </mc:Choice>
    <mc:Fallback xmlns="">
      <p:transition spd="slow" advTm="412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70B757-6BAC-2998-79F1-316C6FDE4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Asincronía de flujo y efecto del </a:t>
            </a:r>
            <a:r>
              <a:rPr lang="es-ES" dirty="0" err="1"/>
              <a:t>Rise</a:t>
            </a:r>
            <a:r>
              <a:rPr lang="es-ES" dirty="0"/>
              <a:t> Time: curva Presión-Tiempo en PC-A/CMV</a:t>
            </a:r>
            <a:endParaRPr lang="es-AR" dirty="0"/>
          </a:p>
        </p:txBody>
      </p:sp>
      <p:graphicFrame>
        <p:nvGraphicFramePr>
          <p:cNvPr id="3" name="Object 3">
            <a:extLst>
              <a:ext uri="{FF2B5EF4-FFF2-40B4-BE49-F238E27FC236}">
                <a16:creationId xmlns:a16="http://schemas.microsoft.com/office/drawing/2014/main" id="{E8356100-271F-5DE0-E15F-75954B57374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5951140"/>
              </p:ext>
            </p:extLst>
          </p:nvPr>
        </p:nvGraphicFramePr>
        <p:xfrm>
          <a:off x="2503489" y="2690891"/>
          <a:ext cx="3222625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4" imgW="7161905" imgH="9142857" progId="Photoshop.Image.6">
                  <p:embed/>
                </p:oleObj>
              </mc:Choice>
              <mc:Fallback>
                <p:oleObj name="Image" r:id="rId4" imgW="7161905" imgH="9142857" progId="Photoshop.Image.6">
                  <p:embed/>
                  <p:pic>
                    <p:nvPicPr>
                      <p:cNvPr id="103427" name="Object 3">
                        <a:extLst>
                          <a:ext uri="{FF2B5EF4-FFF2-40B4-BE49-F238E27FC236}">
                            <a16:creationId xmlns:a16="http://schemas.microsoft.com/office/drawing/2014/main" id="{1BB32BB3-12C9-AA62-19BB-52BCC10CE98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3489" y="2690891"/>
                        <a:ext cx="3222625" cy="411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4">
            <a:extLst>
              <a:ext uri="{FF2B5EF4-FFF2-40B4-BE49-F238E27FC236}">
                <a16:creationId xmlns:a16="http://schemas.microsoft.com/office/drawing/2014/main" id="{A51B8198-5D32-0570-B8DF-CB7E8B5DB5B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3222003"/>
              </p:ext>
            </p:extLst>
          </p:nvPr>
        </p:nvGraphicFramePr>
        <p:xfrm>
          <a:off x="6755051" y="2718181"/>
          <a:ext cx="3106737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6" imgW="7085714" imgH="9384127" progId="Photoshop.Image.6">
                  <p:embed/>
                </p:oleObj>
              </mc:Choice>
              <mc:Fallback>
                <p:oleObj name="Image" r:id="rId6" imgW="7085714" imgH="9384127" progId="Photoshop.Image.6">
                  <p:embed/>
                  <p:pic>
                    <p:nvPicPr>
                      <p:cNvPr id="103428" name="Object 4">
                        <a:extLst>
                          <a:ext uri="{FF2B5EF4-FFF2-40B4-BE49-F238E27FC236}">
                            <a16:creationId xmlns:a16="http://schemas.microsoft.com/office/drawing/2014/main" id="{50C98CDC-0706-D288-A7CE-4B08D600842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55051" y="2718181"/>
                        <a:ext cx="3106737" cy="411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ángulo 4">
            <a:extLst>
              <a:ext uri="{FF2B5EF4-FFF2-40B4-BE49-F238E27FC236}">
                <a16:creationId xmlns:a16="http://schemas.microsoft.com/office/drawing/2014/main" id="{168DECA8-8EFA-E4BC-3413-EA6D528661A1}"/>
              </a:ext>
            </a:extLst>
          </p:cNvPr>
          <p:cNvSpPr/>
          <p:nvPr/>
        </p:nvSpPr>
        <p:spPr>
          <a:xfrm>
            <a:off x="2544466" y="2142700"/>
            <a:ext cx="3116416" cy="4367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Curva Presión-Tiempo</a:t>
            </a:r>
            <a:endParaRPr lang="es-AR" b="1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A38399C2-6881-584B-04DD-71F42DB3EFF2}"/>
              </a:ext>
            </a:extLst>
          </p:cNvPr>
          <p:cNvSpPr/>
          <p:nvPr/>
        </p:nvSpPr>
        <p:spPr>
          <a:xfrm>
            <a:off x="6755051" y="2142700"/>
            <a:ext cx="3116416" cy="4367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Curva Flujo-Tiempo</a:t>
            </a:r>
            <a:endParaRPr lang="es-AR" b="1" dirty="0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8">
            <p14:nvContentPartPr>
              <p14:cNvPr id="7" name="Entrada de lápiz 6">
                <a:extLst>
                  <a:ext uri="{FF2B5EF4-FFF2-40B4-BE49-F238E27FC236}">
                    <a16:creationId xmlns:a16="http://schemas.microsoft.com/office/drawing/2014/main" id="{3A9758AA-D6F2-14BC-03FD-12CA07ADF35F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104280" y="4755600"/>
              <a:ext cx="401040" cy="1239480"/>
            </p14:xfrm>
          </p:contentPart>
        </mc:Choice>
        <mc:Fallback xmlns="">
          <p:pic>
            <p:nvPicPr>
              <p:cNvPr id="7" name="Entrada de lápiz 6">
                <a:extLst>
                  <a:ext uri="{FF2B5EF4-FFF2-40B4-BE49-F238E27FC236}">
                    <a16:creationId xmlns:a16="http://schemas.microsoft.com/office/drawing/2014/main" id="{3A9758AA-D6F2-14BC-03FD-12CA07ADF35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088440" y="4692240"/>
                <a:ext cx="432360" cy="136620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7A8000DE-9EFC-C95F-95F7-BDE40BA499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2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137"/>
    </mc:Choice>
    <mc:Fallback xmlns="">
      <p:transition spd="slow" advTm="431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>
            <a:extLst>
              <a:ext uri="{FF2B5EF4-FFF2-40B4-BE49-F238E27FC236}">
                <a16:creationId xmlns:a16="http://schemas.microsoft.com/office/drawing/2014/main" id="{7507FD18-4AD0-F65A-7187-165EC0ED0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284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6019" name="Text Box 3">
            <a:extLst>
              <a:ext uri="{FF2B5EF4-FFF2-40B4-BE49-F238E27FC236}">
                <a16:creationId xmlns:a16="http://schemas.microsoft.com/office/drawing/2014/main" id="{054DD4E1-C9DD-D501-A74E-532C8A8230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1421" y="3429000"/>
            <a:ext cx="11120579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s-ES_tradnl" altLang="es-AR" sz="2400" b="1" u="sng" dirty="0">
                <a:solidFill>
                  <a:schemeClr val="bg1"/>
                </a:solidFill>
              </a:rPr>
              <a:t>Objetivo</a:t>
            </a:r>
            <a:r>
              <a:rPr lang="es-ES_tradnl" altLang="es-AR" sz="2400" dirty="0">
                <a:solidFill>
                  <a:schemeClr val="bg1"/>
                </a:solidFill>
              </a:rPr>
              <a:t>: Determinar la influencia de los modos ventilatorios sobre las variables respiratorias con iguales condiciones de parámetros.</a:t>
            </a:r>
          </a:p>
          <a:p>
            <a:endParaRPr lang="es-ES_tradnl" altLang="es-AR" sz="2400" dirty="0">
              <a:solidFill>
                <a:schemeClr val="bg1"/>
              </a:solidFill>
            </a:endParaRPr>
          </a:p>
          <a:p>
            <a:r>
              <a:rPr lang="es-ES_tradnl" altLang="es-AR" sz="2400" b="1" u="sng" dirty="0">
                <a:solidFill>
                  <a:schemeClr val="bg1"/>
                </a:solidFill>
              </a:rPr>
              <a:t>Población:</a:t>
            </a:r>
            <a:r>
              <a:rPr lang="es-ES_tradnl" altLang="es-AR" sz="2400" dirty="0">
                <a:solidFill>
                  <a:schemeClr val="bg1"/>
                </a:solidFill>
              </a:rPr>
              <a:t> 17 pacientes con IRA estables no EPOC.</a:t>
            </a:r>
            <a:endParaRPr lang="es-ES_tradnl" altLang="es-AR" sz="2400" b="1" u="sng" dirty="0">
              <a:solidFill>
                <a:schemeClr val="bg1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3088B34-F9BE-DF33-417A-230FF72A7A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963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97"/>
    </mc:Choice>
    <mc:Fallback xmlns="">
      <p:transition spd="slow" advTm="332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8BF1CCA-E4D9-2294-4739-EEB081BF0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188" y="1762510"/>
            <a:ext cx="7374340" cy="4740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0CBB9829-A104-F3BD-7E18-88F5E5874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Efecto del flujo pico: comparación PSV y VC</a:t>
            </a:r>
            <a:endParaRPr lang="es-AR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E8987F6C-8517-B037-AADC-F15848E1F557}"/>
              </a:ext>
            </a:extLst>
          </p:cNvPr>
          <p:cNvSpPr/>
          <p:nvPr/>
        </p:nvSpPr>
        <p:spPr>
          <a:xfrm>
            <a:off x="2511188" y="3125337"/>
            <a:ext cx="7374340" cy="303663"/>
          </a:xfrm>
          <a:prstGeom prst="rect">
            <a:avLst/>
          </a:prstGeom>
          <a:solidFill>
            <a:srgbClr val="41D3B3">
              <a:alpha val="25098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4B6F212B-4C99-E2CD-BDF1-325DF0979944}"/>
              </a:ext>
            </a:extLst>
          </p:cNvPr>
          <p:cNvSpPr/>
          <p:nvPr/>
        </p:nvSpPr>
        <p:spPr>
          <a:xfrm>
            <a:off x="2511188" y="4328615"/>
            <a:ext cx="7374340" cy="463212"/>
          </a:xfrm>
          <a:prstGeom prst="rect">
            <a:avLst/>
          </a:prstGeom>
          <a:solidFill>
            <a:srgbClr val="41D3B3">
              <a:alpha val="25098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6" name="Entrada de lápiz 5">
                <a:extLst>
                  <a:ext uri="{FF2B5EF4-FFF2-40B4-BE49-F238E27FC236}">
                    <a16:creationId xmlns:a16="http://schemas.microsoft.com/office/drawing/2014/main" id="{F55A809C-89EF-B439-C203-F92724BF20FE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215440" y="3041280"/>
              <a:ext cx="7160400" cy="1739880"/>
            </p14:xfrm>
          </p:contentPart>
        </mc:Choice>
        <mc:Fallback xmlns="">
          <p:pic>
            <p:nvPicPr>
              <p:cNvPr id="6" name="Entrada de lápiz 5">
                <a:extLst>
                  <a:ext uri="{FF2B5EF4-FFF2-40B4-BE49-F238E27FC236}">
                    <a16:creationId xmlns:a16="http://schemas.microsoft.com/office/drawing/2014/main" id="{F55A809C-89EF-B439-C203-F92724BF20F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99600" y="2977920"/>
                <a:ext cx="7191720" cy="18666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56B5B80-6A9D-E2EB-DAE2-2715256E37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671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976"/>
    </mc:Choice>
    <mc:Fallback xmlns="">
      <p:transition spd="slow" advTm="879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DD8351-F553-61C0-ECF2-4D1EC5C07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Trabajo respiratorio y flujo: Modos ventilatorios</a:t>
            </a:r>
            <a:endParaRPr lang="es-AR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896FDC-E65D-5998-5849-6D8B783EC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577" y="2210937"/>
            <a:ext cx="6032310" cy="456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1C6D33EC-B122-3C89-EAE5-EC9AD85DE3D4}"/>
              </a:ext>
            </a:extLst>
          </p:cNvPr>
          <p:cNvSpPr/>
          <p:nvPr/>
        </p:nvSpPr>
        <p:spPr>
          <a:xfrm>
            <a:off x="3657599" y="1651382"/>
            <a:ext cx="1337481" cy="59498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/>
              <a:t>PSV</a:t>
            </a:r>
            <a:endParaRPr lang="es-AR" sz="2000" b="1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1B35D0E6-26EF-420F-3C64-258394EC5128}"/>
              </a:ext>
            </a:extLst>
          </p:cNvPr>
          <p:cNvSpPr/>
          <p:nvPr/>
        </p:nvSpPr>
        <p:spPr>
          <a:xfrm>
            <a:off x="4995081" y="1651383"/>
            <a:ext cx="1460310" cy="59498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/>
              <a:t>PC-CMV</a:t>
            </a:r>
            <a:endParaRPr lang="es-AR" sz="2000" b="1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C22D0B49-16C9-E80F-7B02-2D36702F7D85}"/>
              </a:ext>
            </a:extLst>
          </p:cNvPr>
          <p:cNvSpPr/>
          <p:nvPr/>
        </p:nvSpPr>
        <p:spPr>
          <a:xfrm>
            <a:off x="6455391" y="1651382"/>
            <a:ext cx="1359088" cy="59498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VC-CMV (</a:t>
            </a:r>
            <a:r>
              <a:rPr lang="es-ES" b="1" dirty="0" err="1"/>
              <a:t>Const</a:t>
            </a:r>
            <a:r>
              <a:rPr lang="es-ES" b="1" dirty="0"/>
              <a:t>)</a:t>
            </a:r>
            <a:endParaRPr lang="es-AR" b="1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B75A73C1-5904-0693-F993-9EDFF0BB30F6}"/>
              </a:ext>
            </a:extLst>
          </p:cNvPr>
          <p:cNvSpPr/>
          <p:nvPr/>
        </p:nvSpPr>
        <p:spPr>
          <a:xfrm>
            <a:off x="7782635" y="1651384"/>
            <a:ext cx="1443252" cy="59498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VC-CMV</a:t>
            </a:r>
          </a:p>
          <a:p>
            <a:pPr algn="ctr"/>
            <a:r>
              <a:rPr lang="es-ES" b="1" dirty="0"/>
              <a:t>(</a:t>
            </a:r>
            <a:r>
              <a:rPr lang="es-ES" b="1" dirty="0" err="1"/>
              <a:t>Desacel</a:t>
            </a:r>
            <a:r>
              <a:rPr lang="es-ES" b="1" dirty="0"/>
              <a:t>)</a:t>
            </a:r>
            <a:endParaRPr lang="es-AR" b="1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855F7B2F-88EB-1873-97F1-57C9E528C80D}"/>
              </a:ext>
            </a:extLst>
          </p:cNvPr>
          <p:cNvCxnSpPr>
            <a:cxnSpLocks/>
          </p:cNvCxnSpPr>
          <p:nvPr/>
        </p:nvCxnSpPr>
        <p:spPr>
          <a:xfrm flipV="1">
            <a:off x="3729039" y="2771775"/>
            <a:ext cx="0" cy="394506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5F31DE04-7A51-1062-6D54-2A5DC558B488}"/>
              </a:ext>
            </a:extLst>
          </p:cNvPr>
          <p:cNvCxnSpPr>
            <a:cxnSpLocks/>
          </p:cNvCxnSpPr>
          <p:nvPr/>
        </p:nvCxnSpPr>
        <p:spPr>
          <a:xfrm flipV="1">
            <a:off x="3729039" y="5324475"/>
            <a:ext cx="0" cy="633413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3D093A28-9614-A1A8-10D7-AA2A692C957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8342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387"/>
    </mc:Choice>
    <mc:Fallback xmlns="">
      <p:transition spd="slow" advTm="743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BE330C0-2225-418D-BD08-9ED7A792A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314" y="0"/>
            <a:ext cx="7242412" cy="2595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9823B576-06AF-E157-0F47-C7A4A9496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734978"/>
            <a:ext cx="8229600" cy="382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ED67972-7541-282C-57BE-D07B14C6C7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82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213"/>
    </mc:Choice>
    <mc:Fallback xmlns="">
      <p:transition spd="slow" advTm="892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8FBD73-C6A9-1668-CCCF-AAB269FD7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Objetivos</a:t>
            </a:r>
            <a:endParaRPr lang="es-AR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9423875-F11B-AA08-03FE-9D60954E01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dirty="0"/>
              <a:t>Sincronía paciente-respirador en pacientes con SDRA.</a:t>
            </a:r>
          </a:p>
          <a:p>
            <a:r>
              <a:rPr lang="es-ES" dirty="0"/>
              <a:t>Complicaciones de las asincronías</a:t>
            </a:r>
          </a:p>
          <a:p>
            <a:r>
              <a:rPr lang="es-ES" dirty="0"/>
              <a:t>Tipos de asincronías según la fase del ciclo respiratorio: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sz="2200" i="1" dirty="0"/>
              <a:t>Durante la Inspiración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sz="2200" i="1" dirty="0"/>
              <a:t>Durante Inspiración/Espiración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" sz="2200" i="1" dirty="0"/>
              <a:t>Durante espiración</a:t>
            </a:r>
          </a:p>
          <a:p>
            <a:r>
              <a:rPr lang="es-ES" dirty="0"/>
              <a:t>Asincronía de flujo</a:t>
            </a:r>
          </a:p>
          <a:p>
            <a:r>
              <a:rPr lang="es-ES" dirty="0"/>
              <a:t>Ciclado demorado</a:t>
            </a:r>
          </a:p>
          <a:p>
            <a:r>
              <a:rPr lang="es-ES" dirty="0"/>
              <a:t>Intervenciones posibles</a:t>
            </a:r>
            <a:endParaRPr lang="es-AR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6B0462C-4BCF-AF67-466E-9E9F182A2A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571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126"/>
    </mc:Choice>
    <mc:Fallback xmlns="">
      <p:transition spd="slow" advTm="381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A7C3C9-8430-20BA-18F1-709E5EB2C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Efecto del Tiempo de Rampa en PS</a:t>
            </a:r>
            <a:endParaRPr lang="es-AR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22B807-1EE6-9FC3-030D-70A331466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133" y="1828799"/>
            <a:ext cx="7471718" cy="4918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6E623660-993B-577A-2E6A-451F24B9CB4B}"/>
              </a:ext>
            </a:extLst>
          </p:cNvPr>
          <p:cNvSpPr/>
          <p:nvPr/>
        </p:nvSpPr>
        <p:spPr>
          <a:xfrm>
            <a:off x="2582133" y="4067033"/>
            <a:ext cx="7374340" cy="1160060"/>
          </a:xfrm>
          <a:prstGeom prst="rect">
            <a:avLst/>
          </a:prstGeom>
          <a:solidFill>
            <a:srgbClr val="41D3B3">
              <a:alpha val="25098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3B10D70-B842-0013-AE4A-ADB71CC6C9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77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634"/>
    </mc:Choice>
    <mc:Fallback xmlns="">
      <p:transition spd="slow" advTm="366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F22400-239F-E886-9898-E2FBAE205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Efecto de Tiempo de Rampa en PS</a:t>
            </a:r>
            <a:endParaRPr lang="es-AR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54509E-55CB-85EE-A700-5C7EA36A09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281" y="1690688"/>
            <a:ext cx="6761164" cy="4988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03CA7B86-116A-217E-92BB-9115E5962CFF}"/>
              </a:ext>
            </a:extLst>
          </p:cNvPr>
          <p:cNvCxnSpPr>
            <a:cxnSpLocks/>
          </p:cNvCxnSpPr>
          <p:nvPr/>
        </p:nvCxnSpPr>
        <p:spPr>
          <a:xfrm flipV="1">
            <a:off x="3865516" y="3658879"/>
            <a:ext cx="0" cy="408154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B72F50D1-06D6-BCEA-7E43-759717C44D07}"/>
              </a:ext>
            </a:extLst>
          </p:cNvPr>
          <p:cNvCxnSpPr>
            <a:cxnSpLocks/>
          </p:cNvCxnSpPr>
          <p:nvPr/>
        </p:nvCxnSpPr>
        <p:spPr>
          <a:xfrm flipV="1">
            <a:off x="6267522" y="3658879"/>
            <a:ext cx="0" cy="244381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D306A4B-D295-8568-6D1B-A017896C0F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2497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025"/>
    </mc:Choice>
    <mc:Fallback xmlns="">
      <p:transition spd="slow" advTm="460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3CE8BC-6B6E-6C98-838A-FAD19DCEB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Ciclado demorado</a:t>
            </a:r>
            <a:endParaRPr lang="es-AR" dirty="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510BAABA-A418-D29B-E44F-111E16927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" y="2006222"/>
            <a:ext cx="6454908" cy="3546736"/>
          </a:xfrm>
          <a:prstGeom prst="rect">
            <a:avLst/>
          </a:prstGeom>
          <a:noFill/>
          <a:ln/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1288BDF0-20F7-E04A-D7FF-6888A09ACC8A}"/>
              </a:ext>
            </a:extLst>
          </p:cNvPr>
          <p:cNvSpPr/>
          <p:nvPr/>
        </p:nvSpPr>
        <p:spPr>
          <a:xfrm>
            <a:off x="4039737" y="2006222"/>
            <a:ext cx="191069" cy="3546735"/>
          </a:xfrm>
          <a:prstGeom prst="rect">
            <a:avLst/>
          </a:prstGeom>
          <a:solidFill>
            <a:srgbClr val="41D3B3">
              <a:alpha val="34902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9A64615-24F2-7B59-22C8-C024F1205A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5395" y="1027906"/>
            <a:ext cx="3911220" cy="5587457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3145607F-5655-D762-06AE-2171A4D6D5E3}"/>
              </a:ext>
            </a:extLst>
          </p:cNvPr>
          <p:cNvSpPr/>
          <p:nvPr/>
        </p:nvSpPr>
        <p:spPr>
          <a:xfrm>
            <a:off x="9144000" y="1027906"/>
            <a:ext cx="163774" cy="4802188"/>
          </a:xfrm>
          <a:prstGeom prst="rect">
            <a:avLst/>
          </a:prstGeom>
          <a:solidFill>
            <a:srgbClr val="41D3B3">
              <a:alpha val="25098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D4597EE-0D1A-3ACC-DC78-C37FFBD4713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818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148"/>
    </mc:Choice>
    <mc:Fallback xmlns="">
      <p:transition spd="slow" advTm="591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112D144-C43B-A22F-24D9-45A1206136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6486" y="2438857"/>
            <a:ext cx="4982896" cy="377231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1251573-118E-F731-AD36-EAFB76DCA9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026" y="1458348"/>
            <a:ext cx="3078939" cy="5399652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E110D74-8189-628A-9030-07CB695BF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Asincronía de flujo + ciclado demorado</a:t>
            </a:r>
            <a:endParaRPr lang="es-AR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05D9170A-E6ED-7A14-11BB-675C56E538B4}"/>
              </a:ext>
            </a:extLst>
          </p:cNvPr>
          <p:cNvSpPr/>
          <p:nvPr/>
        </p:nvSpPr>
        <p:spPr>
          <a:xfrm>
            <a:off x="2019869" y="1978925"/>
            <a:ext cx="4076131" cy="4201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/>
              <a:t>VC-A/CMV: flujo desacelerado</a:t>
            </a:r>
            <a:endParaRPr lang="es-AR" sz="2000" b="1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F01507E-0538-DB65-80D4-C3C73B8AA8F2}"/>
              </a:ext>
            </a:extLst>
          </p:cNvPr>
          <p:cNvSpPr/>
          <p:nvPr/>
        </p:nvSpPr>
        <p:spPr>
          <a:xfrm>
            <a:off x="7277670" y="3429000"/>
            <a:ext cx="1591356" cy="4201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/>
              <a:t>VC-A/CMV: flujo constante</a:t>
            </a:r>
            <a:endParaRPr lang="es-AR" sz="2000" b="1" dirty="0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2" name="Entrada de lápiz 1">
                <a:extLst>
                  <a:ext uri="{FF2B5EF4-FFF2-40B4-BE49-F238E27FC236}">
                    <a16:creationId xmlns:a16="http://schemas.microsoft.com/office/drawing/2014/main" id="{B7D7AF36-5284-2774-FD06-01DBA6963E59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178000" y="3454200"/>
              <a:ext cx="8011440" cy="2866320"/>
            </p14:xfrm>
          </p:contentPart>
        </mc:Choice>
        <mc:Fallback xmlns="">
          <p:pic>
            <p:nvPicPr>
              <p:cNvPr id="2" name="Entrada de lápiz 1">
                <a:extLst>
                  <a:ext uri="{FF2B5EF4-FFF2-40B4-BE49-F238E27FC236}">
                    <a16:creationId xmlns:a16="http://schemas.microsoft.com/office/drawing/2014/main" id="{B7D7AF36-5284-2774-FD06-01DBA6963E5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62160" y="3390840"/>
                <a:ext cx="8042760" cy="299304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59A56425-5FA0-2B45-1625-36BA35BF21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35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662"/>
    </mc:Choice>
    <mc:Fallback xmlns="">
      <p:transition spd="slow" advTm="956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MV68">
            <a:extLst>
              <a:ext uri="{FF2B5EF4-FFF2-40B4-BE49-F238E27FC236}">
                <a16:creationId xmlns:a16="http://schemas.microsoft.com/office/drawing/2014/main" id="{83B8EFE1-C964-E6FD-CD4B-89F4C49CF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853" y="1624084"/>
            <a:ext cx="5324023" cy="3975456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B4BD4FE-2815-6491-7CD4-21FE6B96B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538" y="1629945"/>
            <a:ext cx="6239184" cy="1881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1A54C7-62EE-2597-A333-AE1ECDE93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538" y="3536678"/>
            <a:ext cx="6240363" cy="1881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E9BA6B1-01F7-362B-A8E2-6560521523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8538" y="5005274"/>
            <a:ext cx="6239184" cy="381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altLang="es-AR" sz="1400" dirty="0">
                <a:latin typeface="Arial" panose="020B0604020202020204" pitchFamily="34" charset="0"/>
              </a:rPr>
              <a:t>                    T Insp: 1,2 seg	     T. Insp: 1 seg.         </a:t>
            </a:r>
            <a:r>
              <a:rPr lang="en-US" altLang="es-AR" sz="1400" dirty="0" err="1">
                <a:latin typeface="Arial" panose="020B0604020202020204" pitchFamily="34" charset="0"/>
              </a:rPr>
              <a:t>T.Insp</a:t>
            </a:r>
            <a:r>
              <a:rPr lang="en-US" altLang="es-AR" sz="1400" dirty="0">
                <a:latin typeface="Arial" panose="020B0604020202020204" pitchFamily="34" charset="0"/>
              </a:rPr>
              <a:t>: 0.8 seg</a:t>
            </a:r>
            <a:endParaRPr lang="es-AR" altLang="es-AR" sz="1400" dirty="0">
              <a:latin typeface="Arial" panose="020B0604020202020204" pitchFamily="34" charset="0"/>
            </a:endParaRPr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03C3716E-6681-5E54-F4EC-040246C55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Ciclado en Presión Soporte</a:t>
            </a:r>
            <a:endParaRPr lang="es-AR" dirty="0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7" name="Entrada de lápiz 6">
                <a:extLst>
                  <a:ext uri="{FF2B5EF4-FFF2-40B4-BE49-F238E27FC236}">
                    <a16:creationId xmlns:a16="http://schemas.microsoft.com/office/drawing/2014/main" id="{D7FC21C1-1B2E-0B3F-344C-4FF39FC2D715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877400" y="3354120"/>
              <a:ext cx="9438480" cy="2027520"/>
            </p14:xfrm>
          </p:contentPart>
        </mc:Choice>
        <mc:Fallback xmlns="">
          <p:pic>
            <p:nvPicPr>
              <p:cNvPr id="7" name="Entrada de lápiz 6">
                <a:extLst>
                  <a:ext uri="{FF2B5EF4-FFF2-40B4-BE49-F238E27FC236}">
                    <a16:creationId xmlns:a16="http://schemas.microsoft.com/office/drawing/2014/main" id="{D7FC21C1-1B2E-0B3F-344C-4FF39FC2D71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861560" y="3290760"/>
                <a:ext cx="9469800" cy="215424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DC26B84F-3DC3-E210-7E98-EE20CF2687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438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080"/>
    </mc:Choice>
    <mc:Fallback xmlns="">
      <p:transition spd="slow" advTm="83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0167CB-183A-19C2-74A4-4927393C8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Asincronía de Ciclado</a:t>
            </a:r>
            <a:endParaRPr lang="es-AR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56E13154-43C0-C064-5DB1-42FF3BEA8463}"/>
              </a:ext>
            </a:extLst>
          </p:cNvPr>
          <p:cNvSpPr/>
          <p:nvPr/>
        </p:nvSpPr>
        <p:spPr>
          <a:xfrm>
            <a:off x="4067035" y="3684895"/>
            <a:ext cx="3616657" cy="140571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/>
              <a:t>Asincronía de Ciclado</a:t>
            </a:r>
            <a:endParaRPr lang="es-AR" sz="3200" b="1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6C58A86C-1166-75BA-BE47-8E7E359C5F5A}"/>
              </a:ext>
            </a:extLst>
          </p:cNvPr>
          <p:cNvSpPr/>
          <p:nvPr/>
        </p:nvSpPr>
        <p:spPr>
          <a:xfrm>
            <a:off x="475396" y="2458098"/>
            <a:ext cx="3043452" cy="84225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chemeClr val="bg1"/>
                </a:solidFill>
              </a:rPr>
              <a:t>Mecánica respiratoria (obstructivo o restrictivo)</a:t>
            </a:r>
            <a:endParaRPr lang="es-AR" sz="2000" dirty="0">
              <a:solidFill>
                <a:schemeClr val="bg1"/>
              </a:solidFill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0DD4D239-24FE-D00A-FCF0-68445ED16941}"/>
              </a:ext>
            </a:extLst>
          </p:cNvPr>
          <p:cNvSpPr/>
          <p:nvPr/>
        </p:nvSpPr>
        <p:spPr>
          <a:xfrm>
            <a:off x="4353637" y="2293053"/>
            <a:ext cx="3043452" cy="7468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chemeClr val="bg1"/>
                </a:solidFill>
              </a:rPr>
              <a:t>Esfuerzo del Paciente</a:t>
            </a:r>
            <a:endParaRPr lang="es-AR" sz="2000" dirty="0">
              <a:solidFill>
                <a:schemeClr val="bg1"/>
              </a:solidFill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0B1B2F4E-1814-3AAF-532B-0EA3DCD25DEA}"/>
              </a:ext>
            </a:extLst>
          </p:cNvPr>
          <p:cNvSpPr/>
          <p:nvPr/>
        </p:nvSpPr>
        <p:spPr>
          <a:xfrm>
            <a:off x="8434315" y="2422707"/>
            <a:ext cx="1760563" cy="7468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chemeClr val="bg1"/>
                </a:solidFill>
              </a:rPr>
              <a:t>Sedantes</a:t>
            </a:r>
            <a:endParaRPr lang="es-AR" sz="2000" dirty="0">
              <a:solidFill>
                <a:schemeClr val="bg1"/>
              </a:solidFill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2265441B-05D1-F118-7CEC-4C01559F931F}"/>
              </a:ext>
            </a:extLst>
          </p:cNvPr>
          <p:cNvSpPr/>
          <p:nvPr/>
        </p:nvSpPr>
        <p:spPr>
          <a:xfrm>
            <a:off x="184243" y="3892795"/>
            <a:ext cx="3043452" cy="84224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chemeClr val="bg1"/>
                </a:solidFill>
              </a:rPr>
              <a:t>Criterios de ciclado (tiempo, volumen, flujo)</a:t>
            </a:r>
            <a:endParaRPr lang="es-AR" sz="2000" dirty="0">
              <a:solidFill>
                <a:schemeClr val="bg1"/>
              </a:solidFill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17398536-F784-D08B-6CB8-C1874FD1A44C}"/>
              </a:ext>
            </a:extLst>
          </p:cNvPr>
          <p:cNvSpPr/>
          <p:nvPr/>
        </p:nvSpPr>
        <p:spPr>
          <a:xfrm>
            <a:off x="1705969" y="5575830"/>
            <a:ext cx="3043451" cy="69603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chemeClr val="bg1"/>
                </a:solidFill>
              </a:rPr>
              <a:t>Programación</a:t>
            </a:r>
            <a:endParaRPr lang="es-AR" sz="2000" dirty="0">
              <a:solidFill>
                <a:schemeClr val="bg1"/>
              </a:solidFill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9929E549-118E-0542-090C-7276BA208FAA}"/>
              </a:ext>
            </a:extLst>
          </p:cNvPr>
          <p:cNvSpPr/>
          <p:nvPr/>
        </p:nvSpPr>
        <p:spPr>
          <a:xfrm>
            <a:off x="6513233" y="5609229"/>
            <a:ext cx="3203974" cy="69603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chemeClr val="bg1"/>
                </a:solidFill>
              </a:rPr>
              <a:t>Nivel de Asistencia</a:t>
            </a:r>
            <a:endParaRPr lang="es-AR" sz="2000" dirty="0">
              <a:solidFill>
                <a:schemeClr val="bg1"/>
              </a:solidFill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D34F518C-7DC9-880A-6CD2-1878F8FA2414}"/>
              </a:ext>
            </a:extLst>
          </p:cNvPr>
          <p:cNvSpPr/>
          <p:nvPr/>
        </p:nvSpPr>
        <p:spPr>
          <a:xfrm>
            <a:off x="8608168" y="3892795"/>
            <a:ext cx="3450605" cy="84224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chemeClr val="bg1"/>
                </a:solidFill>
              </a:rPr>
              <a:t>Características del Respirador (tecnología de las válvulas)</a:t>
            </a:r>
            <a:endParaRPr lang="es-AR" sz="2000" dirty="0">
              <a:solidFill>
                <a:schemeClr val="bg1"/>
              </a:solidFill>
            </a:endParaRPr>
          </a:p>
        </p:txBody>
      </p: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902FFA4C-2362-0C59-D2D3-639622A74873}"/>
              </a:ext>
            </a:extLst>
          </p:cNvPr>
          <p:cNvCxnSpPr/>
          <p:nvPr/>
        </p:nvCxnSpPr>
        <p:spPr>
          <a:xfrm>
            <a:off x="3518848" y="3300348"/>
            <a:ext cx="398059" cy="128652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8374A545-9A91-DD90-C6B5-A5E50D00751A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5875363" y="3039950"/>
            <a:ext cx="0" cy="441912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53314D9F-D272-2C04-A391-6D07333DE1C5}"/>
              </a:ext>
            </a:extLst>
          </p:cNvPr>
          <p:cNvCxnSpPr>
            <a:cxnSpLocks/>
            <a:stCxn id="8" idx="3"/>
          </p:cNvCxnSpPr>
          <p:nvPr/>
        </p:nvCxnSpPr>
        <p:spPr>
          <a:xfrm flipV="1">
            <a:off x="3227695" y="4309437"/>
            <a:ext cx="661267" cy="448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27DC8CA2-9E8A-840C-9863-03EBEA6773C8}"/>
              </a:ext>
            </a:extLst>
          </p:cNvPr>
          <p:cNvCxnSpPr>
            <a:cxnSpLocks/>
          </p:cNvCxnSpPr>
          <p:nvPr/>
        </p:nvCxnSpPr>
        <p:spPr>
          <a:xfrm flipV="1">
            <a:off x="3717877" y="5258300"/>
            <a:ext cx="512929" cy="31753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9740794E-FDFD-7BC5-8FB9-9377EC6B8509}"/>
              </a:ext>
            </a:extLst>
          </p:cNvPr>
          <p:cNvCxnSpPr>
            <a:cxnSpLocks/>
          </p:cNvCxnSpPr>
          <p:nvPr/>
        </p:nvCxnSpPr>
        <p:spPr>
          <a:xfrm flipH="1">
            <a:off x="7683692" y="3183477"/>
            <a:ext cx="750623" cy="298385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de flecha 27">
            <a:extLst>
              <a:ext uri="{FF2B5EF4-FFF2-40B4-BE49-F238E27FC236}">
                <a16:creationId xmlns:a16="http://schemas.microsoft.com/office/drawing/2014/main" id="{2D529B55-7884-C94E-99A9-7D0603F13275}"/>
              </a:ext>
            </a:extLst>
          </p:cNvPr>
          <p:cNvCxnSpPr>
            <a:cxnSpLocks/>
            <a:stCxn id="11" idx="1"/>
          </p:cNvCxnSpPr>
          <p:nvPr/>
        </p:nvCxnSpPr>
        <p:spPr>
          <a:xfrm flipH="1">
            <a:off x="7861765" y="4313920"/>
            <a:ext cx="746403" cy="42127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cto de flecha 30">
            <a:extLst>
              <a:ext uri="{FF2B5EF4-FFF2-40B4-BE49-F238E27FC236}">
                <a16:creationId xmlns:a16="http://schemas.microsoft.com/office/drawing/2014/main" id="{A388F05B-57B4-44F7-8F5A-545DFBCC7472}"/>
              </a:ext>
            </a:extLst>
          </p:cNvPr>
          <p:cNvCxnSpPr>
            <a:cxnSpLocks/>
          </p:cNvCxnSpPr>
          <p:nvPr/>
        </p:nvCxnSpPr>
        <p:spPr>
          <a:xfrm flipH="1" flipV="1">
            <a:off x="6946710" y="5167317"/>
            <a:ext cx="495872" cy="40851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65CCB2C-015C-DD0B-1E41-17E59813A6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55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715"/>
    </mc:Choice>
    <mc:Fallback xmlns="">
      <p:transition spd="slow" advTm="747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EE737A-4563-1DB1-F935-FD25FC2B4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Asincronía de flujo</a:t>
            </a:r>
            <a:endParaRPr lang="es-AR" dirty="0"/>
          </a:p>
        </p:txBody>
      </p:sp>
      <p:pic>
        <p:nvPicPr>
          <p:cNvPr id="4" name="9.Mecánica Avanzada Asincr Flujo Doble disparo (video)">
            <a:hlinkClick r:id="" action="ppaction://media"/>
            <a:extLst>
              <a:ext uri="{FF2B5EF4-FFF2-40B4-BE49-F238E27FC236}">
                <a16:creationId xmlns:a16="http://schemas.microsoft.com/office/drawing/2014/main" id="{F33C9403-7453-19A0-2837-EBA1A908E210}"/>
              </a:ext>
            </a:extLst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D0D2F97-27AF-EAF3-941D-DB5F14B32B49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453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504"/>
    </mc:Choice>
    <mc:Fallback xmlns="">
      <p:transition spd="slow" advTm="485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9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1040" objId="4"/>
        <p14:stopEvt time="35048" objId="4"/>
      </p14:showEvt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1FC7A5-3C09-3E0F-6EEA-B713BA8C4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Conclusiones</a:t>
            </a:r>
            <a:endParaRPr lang="es-AR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6F7B5C1-FE3C-BFBC-3DFB-B530033AD2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377" y="1825625"/>
            <a:ext cx="11245754" cy="4493288"/>
          </a:xfrm>
        </p:spPr>
        <p:txBody>
          <a:bodyPr>
            <a:normAutofit fontScale="77500" lnSpcReduction="20000"/>
          </a:bodyPr>
          <a:lstStyle/>
          <a:p>
            <a:r>
              <a:rPr lang="es-ES" dirty="0"/>
              <a:t>La actividad muscular respiratoria es sumamente importante para evitar muchas de las complicaciones de la ventilación mecánica.</a:t>
            </a:r>
          </a:p>
          <a:p>
            <a:r>
              <a:rPr lang="es-ES" dirty="0"/>
              <a:t>Sin embargo, la presencia de asincronías se asocia a peores desenlaces.</a:t>
            </a:r>
          </a:p>
          <a:p>
            <a:r>
              <a:rPr lang="es-ES" dirty="0"/>
              <a:t>Para lograr una correcta sincronía debemos ajustar la programación para coordinar la asistencia del respirador con el impulso neural (en intensidad y frecuencia).</a:t>
            </a:r>
          </a:p>
          <a:p>
            <a:r>
              <a:rPr lang="es-ES" dirty="0"/>
              <a:t>La asincronía de flujo representa un desacople entre la intensidad del impulso neural del paciente y el nivel de asistencia de la VM. Debe ser identificado para poder corregirlo.</a:t>
            </a:r>
          </a:p>
          <a:p>
            <a:r>
              <a:rPr lang="es-ES" dirty="0"/>
              <a:t>La asincronía por ciclado demorado puede llevar a la activación de los músculos espiratorios, además de generar </a:t>
            </a:r>
            <a:r>
              <a:rPr lang="es-ES" dirty="0" err="1"/>
              <a:t>disconfort</a:t>
            </a:r>
            <a:r>
              <a:rPr lang="es-ES" dirty="0"/>
              <a:t> al paciente. Debemos identificarlo e intentar corregirlo.</a:t>
            </a:r>
          </a:p>
          <a:p>
            <a:r>
              <a:rPr lang="es-ES" dirty="0"/>
              <a:t>La interpretación adecuada de los gráficos del respirador con los ajustes apropiados de la programación, permiten una interacción correcta con múltiples beneficios para el paciente.</a:t>
            </a:r>
          </a:p>
          <a:p>
            <a:endParaRPr lang="es-ES" dirty="0"/>
          </a:p>
          <a:p>
            <a:endParaRPr lang="es-AR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4964266-DA32-38E4-0086-9279804BA8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55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511"/>
    </mc:Choice>
    <mc:Fallback xmlns="">
      <p:transition spd="slow" advTm="595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99CCA6-D638-AE81-2C16-433AA9CA0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Actividades de Integración</a:t>
            </a:r>
            <a:endParaRPr lang="es-AR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054AB46-42E0-31EF-BDAB-CA8CDFEAEC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83893"/>
            <a:ext cx="10515600" cy="3693070"/>
          </a:xfrm>
        </p:spPr>
        <p:txBody>
          <a:bodyPr/>
          <a:lstStyle/>
          <a:p>
            <a:r>
              <a:rPr lang="es-ES" dirty="0"/>
              <a:t>Identificar y registrar (foto) una asincronía de flujo en los gráficos del respirador en un paciente de su Unidad.</a:t>
            </a:r>
          </a:p>
          <a:p>
            <a:r>
              <a:rPr lang="es-ES" dirty="0"/>
              <a:t>Identificar y registrar (foto) una asincronía por ciclado demorado en los gráficos del respirador en un paciente de su Unidad.</a:t>
            </a:r>
          </a:p>
          <a:p>
            <a:endParaRPr lang="es-ES" dirty="0"/>
          </a:p>
          <a:p>
            <a:r>
              <a:rPr lang="es-ES" dirty="0"/>
              <a:t>Compartir tu registro en el foro </a:t>
            </a:r>
            <a:r>
              <a:rPr lang="es-ES"/>
              <a:t>del módulo</a:t>
            </a:r>
            <a:endParaRPr lang="es-AR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19F7F1E-FD92-03E9-F598-DE56B45203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46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54"/>
    </mc:Choice>
    <mc:Fallback xmlns="">
      <p:transition spd="slow" advTm="263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627992-9244-77DD-4734-C04E50D83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6600" dirty="0"/>
              <a:t>Gracias</a:t>
            </a:r>
            <a:endParaRPr lang="es-AR" sz="6600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7A042F5-2522-BE94-0364-DDAD3A69F4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0F1D367-1F7B-76B2-B5A0-2278A2D9EB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37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17"/>
    </mc:Choice>
    <mc:Fallback xmlns="">
      <p:transition spd="slow" advTm="4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2B1B61-EEBA-734D-0389-C8BCFADB6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Ventilación Mecánica: Etapas</a:t>
            </a:r>
            <a:endParaRPr lang="es-AR" dirty="0"/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CE825C8C-D229-D84B-E073-6CE9A532D0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5274" y="2590800"/>
            <a:ext cx="3048000" cy="838200"/>
          </a:xfrm>
          <a:prstGeom prst="homePlate">
            <a:avLst>
              <a:gd name="adj" fmla="val 44983"/>
            </a:avLst>
          </a:prstGeom>
          <a:solidFill>
            <a:srgbClr val="C00000"/>
          </a:solidFill>
          <a:ln>
            <a:noFill/>
          </a:ln>
          <a:effectLst/>
        </p:spPr>
        <p:txBody>
          <a:bodyPr wrap="none" anchor="ctr"/>
          <a:lstStyle/>
          <a:p>
            <a:pPr algn="ctr" eaLnBrk="0" hangingPunct="0">
              <a:lnSpc>
                <a:spcPct val="80000"/>
              </a:lnSpc>
            </a:pPr>
            <a:r>
              <a:rPr lang="es-ES_tradnl" altLang="es-AR" sz="24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Fase de Injuria Aguda</a:t>
            </a:r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0173BAAC-6784-CBB9-F1BE-700E6F86C1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5274" y="3910012"/>
            <a:ext cx="3048000" cy="838200"/>
          </a:xfrm>
          <a:prstGeom prst="homePlate">
            <a:avLst>
              <a:gd name="adj" fmla="val 42997"/>
            </a:avLst>
          </a:prstGeom>
          <a:solidFill>
            <a:srgbClr val="C00000"/>
          </a:solidFill>
          <a:ln>
            <a:noFill/>
          </a:ln>
          <a:effectLst/>
        </p:spPr>
        <p:txBody>
          <a:bodyPr wrap="none" anchor="ctr"/>
          <a:lstStyle/>
          <a:p>
            <a:pPr algn="ctr" eaLnBrk="0" hangingPunct="0">
              <a:lnSpc>
                <a:spcPct val="80000"/>
              </a:lnSpc>
            </a:pPr>
            <a:r>
              <a:rPr lang="es-ES_tradnl" altLang="es-AR" sz="24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Fase de Recuperación</a:t>
            </a:r>
          </a:p>
        </p:txBody>
      </p:sp>
      <p:sp>
        <p:nvSpPr>
          <p:cNvPr id="6" name="AutoShape 5">
            <a:extLst>
              <a:ext uri="{FF2B5EF4-FFF2-40B4-BE49-F238E27FC236}">
                <a16:creationId xmlns:a16="http://schemas.microsoft.com/office/drawing/2014/main" id="{7BA28009-7155-4A70-5EB9-4E3F34C912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5274" y="5229224"/>
            <a:ext cx="3048000" cy="838200"/>
          </a:xfrm>
          <a:prstGeom prst="homePlate">
            <a:avLst>
              <a:gd name="adj" fmla="val 44983"/>
            </a:avLst>
          </a:prstGeom>
          <a:solidFill>
            <a:srgbClr val="C00000"/>
          </a:solidFill>
          <a:ln>
            <a:noFill/>
          </a:ln>
          <a:effectLst/>
        </p:spPr>
        <p:txBody>
          <a:bodyPr wrap="none" anchor="ctr"/>
          <a:lstStyle/>
          <a:p>
            <a:pPr algn="ctr" eaLnBrk="0" hangingPunct="0">
              <a:lnSpc>
                <a:spcPct val="80000"/>
              </a:lnSpc>
            </a:pPr>
            <a:r>
              <a:rPr lang="es-ES_tradnl" altLang="es-AR" sz="24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Fase de Desconexión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A152F46B-5CDC-1C53-9166-2C9D568A1B25}"/>
              </a:ext>
            </a:extLst>
          </p:cNvPr>
          <p:cNvSpPr/>
          <p:nvPr/>
        </p:nvSpPr>
        <p:spPr>
          <a:xfrm>
            <a:off x="4939353" y="2347118"/>
            <a:ext cx="6414447" cy="13255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b="1" i="1" u="sng" dirty="0"/>
              <a:t>Prioridad</a:t>
            </a:r>
            <a:r>
              <a:rPr lang="es-ES" dirty="0"/>
              <a:t>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dirty="0"/>
              <a:t>Estrategia ventilatoria con mejores resultados para la patología tratada.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dirty="0"/>
              <a:t>Adaptar al paciente a dicha estrategia.</a:t>
            </a:r>
          </a:p>
          <a:p>
            <a:endParaRPr lang="es-AR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5B8FB672-99BF-7A1A-8BA0-173005954273}"/>
              </a:ext>
            </a:extLst>
          </p:cNvPr>
          <p:cNvSpPr/>
          <p:nvPr/>
        </p:nvSpPr>
        <p:spPr>
          <a:xfrm>
            <a:off x="4939352" y="3666329"/>
            <a:ext cx="6414447" cy="13255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b="1" i="1" u="sng" dirty="0"/>
              <a:t>Prioridad</a:t>
            </a:r>
            <a:r>
              <a:rPr lang="es-ES" dirty="0"/>
              <a:t>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dirty="0"/>
              <a:t>Limitar las complicaciones de la VM controlada.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dirty="0"/>
              <a:t>Satisfacer las demandas respiratorias con la programación.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B031BA05-4894-E0D9-3D1F-40173BFA84E0}"/>
              </a:ext>
            </a:extLst>
          </p:cNvPr>
          <p:cNvSpPr/>
          <p:nvPr/>
        </p:nvSpPr>
        <p:spPr>
          <a:xfrm>
            <a:off x="4939351" y="5121475"/>
            <a:ext cx="6414447" cy="13255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b="1" i="1" u="sng" dirty="0"/>
              <a:t>Prioridad</a:t>
            </a:r>
            <a:r>
              <a:rPr lang="es-ES" dirty="0"/>
              <a:t>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dirty="0"/>
              <a:t>Identificar al paciente apto para ser liberado.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dirty="0"/>
              <a:t>Utilizar la estrategia de </a:t>
            </a:r>
            <a:r>
              <a:rPr lang="es-ES" dirty="0" err="1"/>
              <a:t>weaning</a:t>
            </a:r>
            <a:r>
              <a:rPr lang="es-ES" dirty="0"/>
              <a:t> más apropiada para cada paciente en particular.</a:t>
            </a:r>
          </a:p>
          <a:p>
            <a:endParaRPr lang="es-AR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DE1989C-A0E9-0289-0416-C48B1F5F2D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98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909"/>
    </mc:Choice>
    <mc:Fallback xmlns="">
      <p:transition spd="slow" advTm="539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05E0ABF-30EA-A208-D242-2280DFDAD4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8202" y="1956249"/>
            <a:ext cx="7004979" cy="402284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17D1BD8-4BA8-55FC-CD3D-781608D5C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Complicaciones: lesión diafragmática/debilidad</a:t>
            </a:r>
            <a:endParaRPr lang="es-AR" dirty="0"/>
          </a:p>
        </p:txBody>
      </p:sp>
      <p:sp>
        <p:nvSpPr>
          <p:cNvPr id="4" name="Flecha: a la derecha 3">
            <a:extLst>
              <a:ext uri="{FF2B5EF4-FFF2-40B4-BE49-F238E27FC236}">
                <a16:creationId xmlns:a16="http://schemas.microsoft.com/office/drawing/2014/main" id="{EFC53F22-5EC1-7508-F680-978C881292BA}"/>
              </a:ext>
            </a:extLst>
          </p:cNvPr>
          <p:cNvSpPr/>
          <p:nvPr/>
        </p:nvSpPr>
        <p:spPr>
          <a:xfrm>
            <a:off x="163772" y="2113771"/>
            <a:ext cx="1998155" cy="110710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i="1" dirty="0" err="1"/>
              <a:t>Sobreasistencia</a:t>
            </a:r>
            <a:endParaRPr lang="es-AR" b="1" i="1" dirty="0"/>
          </a:p>
        </p:txBody>
      </p:sp>
      <p:sp>
        <p:nvSpPr>
          <p:cNvPr id="6" name="Flecha: a la derecha 5">
            <a:extLst>
              <a:ext uri="{FF2B5EF4-FFF2-40B4-BE49-F238E27FC236}">
                <a16:creationId xmlns:a16="http://schemas.microsoft.com/office/drawing/2014/main" id="{9A85434B-C2F1-302F-33BA-4FEF69B61D94}"/>
              </a:ext>
            </a:extLst>
          </p:cNvPr>
          <p:cNvSpPr/>
          <p:nvPr/>
        </p:nvSpPr>
        <p:spPr>
          <a:xfrm>
            <a:off x="163773" y="3429000"/>
            <a:ext cx="1998155" cy="110205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i="1" dirty="0" err="1"/>
              <a:t>Subasistencia</a:t>
            </a:r>
            <a:endParaRPr lang="es-AR" b="1" i="1" dirty="0"/>
          </a:p>
        </p:txBody>
      </p:sp>
      <p:sp>
        <p:nvSpPr>
          <p:cNvPr id="8" name="Flecha: a la derecha 7">
            <a:extLst>
              <a:ext uri="{FF2B5EF4-FFF2-40B4-BE49-F238E27FC236}">
                <a16:creationId xmlns:a16="http://schemas.microsoft.com/office/drawing/2014/main" id="{AA93C7F8-32C8-1AE4-E170-E0EA5E79C1FE}"/>
              </a:ext>
            </a:extLst>
          </p:cNvPr>
          <p:cNvSpPr/>
          <p:nvPr/>
        </p:nvSpPr>
        <p:spPr>
          <a:xfrm>
            <a:off x="319585" y="4954139"/>
            <a:ext cx="1787752" cy="102495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i="1" dirty="0" err="1"/>
              <a:t>Contracc</a:t>
            </a:r>
            <a:r>
              <a:rPr lang="es-ES" b="1" i="1" dirty="0"/>
              <a:t>. Excéntrica</a:t>
            </a:r>
            <a:endParaRPr lang="es-AR" b="1" i="1" dirty="0"/>
          </a:p>
        </p:txBody>
      </p:sp>
      <p:sp>
        <p:nvSpPr>
          <p:cNvPr id="9" name="Flecha: hacia arriba 8">
            <a:extLst>
              <a:ext uri="{FF2B5EF4-FFF2-40B4-BE49-F238E27FC236}">
                <a16:creationId xmlns:a16="http://schemas.microsoft.com/office/drawing/2014/main" id="{72095FB0-9CF1-0767-D016-B6E42C0AB189}"/>
              </a:ext>
            </a:extLst>
          </p:cNvPr>
          <p:cNvSpPr/>
          <p:nvPr/>
        </p:nvSpPr>
        <p:spPr>
          <a:xfrm>
            <a:off x="7328845" y="6100549"/>
            <a:ext cx="2415654" cy="627797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Espiratorio</a:t>
            </a:r>
            <a:endParaRPr lang="es-AR" dirty="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0598F9BB-1C5A-80F9-5DD9-BEE6804FF53B}"/>
              </a:ext>
            </a:extLst>
          </p:cNvPr>
          <p:cNvSpPr/>
          <p:nvPr/>
        </p:nvSpPr>
        <p:spPr>
          <a:xfrm>
            <a:off x="9339455" y="2874952"/>
            <a:ext cx="2773978" cy="211898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dirty="0"/>
              <a:t>Debilidad muscular respiratoria persistente.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AR" dirty="0"/>
              <a:t>Debilidad muscular de los miembros.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AR" dirty="0"/>
              <a:t>Delirium y deterioro cognitivo.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A80B2363-C2A5-F07B-805D-5BA4458C13D3}"/>
              </a:ext>
            </a:extLst>
          </p:cNvPr>
          <p:cNvSpPr/>
          <p:nvPr/>
        </p:nvSpPr>
        <p:spPr>
          <a:xfrm>
            <a:off x="9339455" y="1792473"/>
            <a:ext cx="2688773" cy="54129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/>
              <a:t>Muerte/Discapacidad</a:t>
            </a:r>
            <a:endParaRPr lang="es-AR" sz="2000" b="1"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4C91B198-B02F-24A4-876B-78F75423861D}"/>
              </a:ext>
            </a:extLst>
          </p:cNvPr>
          <p:cNvSpPr/>
          <p:nvPr/>
        </p:nvSpPr>
        <p:spPr>
          <a:xfrm>
            <a:off x="9339454" y="5552124"/>
            <a:ext cx="2688773" cy="71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/>
              <a:t>Ventilación Mecánica Prolongada</a:t>
            </a:r>
            <a:endParaRPr lang="es-AR" sz="2000" b="1" dirty="0"/>
          </a:p>
        </p:txBody>
      </p:sp>
      <p:sp>
        <p:nvSpPr>
          <p:cNvPr id="13" name="Flecha: arriba y abajo 12">
            <a:extLst>
              <a:ext uri="{FF2B5EF4-FFF2-40B4-BE49-F238E27FC236}">
                <a16:creationId xmlns:a16="http://schemas.microsoft.com/office/drawing/2014/main" id="{3E5DD96D-8873-74E2-3521-EAE0F7719EF5}"/>
              </a:ext>
            </a:extLst>
          </p:cNvPr>
          <p:cNvSpPr/>
          <p:nvPr/>
        </p:nvSpPr>
        <p:spPr>
          <a:xfrm>
            <a:off x="10479335" y="2333661"/>
            <a:ext cx="394485" cy="541291"/>
          </a:xfrm>
          <a:prstGeom prst="up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4" name="Flecha: arriba y abajo 13">
            <a:extLst>
              <a:ext uri="{FF2B5EF4-FFF2-40B4-BE49-F238E27FC236}">
                <a16:creationId xmlns:a16="http://schemas.microsoft.com/office/drawing/2014/main" id="{D0AE1020-EA14-EFFF-3D08-64DC547AD65C}"/>
              </a:ext>
            </a:extLst>
          </p:cNvPr>
          <p:cNvSpPr/>
          <p:nvPr/>
        </p:nvSpPr>
        <p:spPr>
          <a:xfrm>
            <a:off x="10521220" y="4993834"/>
            <a:ext cx="394485" cy="541291"/>
          </a:xfrm>
          <a:prstGeom prst="up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08AFD7B-13D0-0077-5B50-778CC8F4E4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37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985"/>
    </mc:Choice>
    <mc:Fallback xmlns="">
      <p:transition spd="slow" advTm="739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432D34-AB80-2B81-F00D-3BC7FBF36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Asincronías</a:t>
            </a:r>
            <a:endParaRPr lang="es-AR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171DCA9-3C75-D979-5A8F-BB4CE7DFA8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Factores a determinar ante una asincronía</a:t>
            </a:r>
            <a:endParaRPr lang="es-AR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8F945A7-98A9-B7DA-08F4-219597BFF57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s-ES" dirty="0"/>
              <a:t>Momento de la observación.</a:t>
            </a:r>
          </a:p>
          <a:p>
            <a:r>
              <a:rPr lang="es-ES" dirty="0"/>
              <a:t>Duración de la observación.</a:t>
            </a:r>
          </a:p>
          <a:p>
            <a:r>
              <a:rPr lang="es-AR" dirty="0"/>
              <a:t>Método de detección: </a:t>
            </a:r>
            <a:r>
              <a:rPr lang="es-AR" dirty="0" err="1"/>
              <a:t>Pesof</a:t>
            </a:r>
            <a:r>
              <a:rPr lang="es-AR" dirty="0"/>
              <a:t>/</a:t>
            </a:r>
            <a:r>
              <a:rPr lang="es-AR" dirty="0" err="1"/>
              <a:t>Edi</a:t>
            </a:r>
            <a:r>
              <a:rPr lang="es-AR" dirty="0"/>
              <a:t>/</a:t>
            </a:r>
            <a:r>
              <a:rPr lang="es-AR" dirty="0" err="1"/>
              <a:t>graficos</a:t>
            </a:r>
            <a:r>
              <a:rPr lang="es-AR" dirty="0"/>
              <a:t>.</a:t>
            </a:r>
          </a:p>
          <a:p>
            <a:r>
              <a:rPr lang="es-AR" dirty="0"/>
              <a:t>Tipo de asincronía.</a:t>
            </a:r>
          </a:p>
          <a:p>
            <a:r>
              <a:rPr lang="es-AR" dirty="0"/>
              <a:t>Población de pacientes.</a:t>
            </a:r>
          </a:p>
          <a:p>
            <a:r>
              <a:rPr lang="es-AR" dirty="0"/>
              <a:t>Tipo de VM: modo ventilatorio, tipo de </a:t>
            </a:r>
            <a:r>
              <a:rPr lang="es-AR" dirty="0" err="1"/>
              <a:t>trigger</a:t>
            </a:r>
            <a:r>
              <a:rPr lang="es-AR" dirty="0"/>
              <a:t> y ciclado, soporte.</a:t>
            </a:r>
          </a:p>
          <a:p>
            <a:r>
              <a:rPr lang="es-AR" dirty="0"/>
              <a:t>Factores adicionales: sedación.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1405669-B91C-6E4F-4991-27A7D82BCB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ES" dirty="0"/>
              <a:t>Efectos adversos de la asincronía sobre los desenlaces</a:t>
            </a:r>
            <a:endParaRPr lang="es-AR" dirty="0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EEA813AF-7345-399D-4988-832BC75782A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r>
              <a:rPr lang="es-ES" dirty="0"/>
              <a:t>Lesión ultraestructural de los músculos respiratorios.</a:t>
            </a:r>
          </a:p>
          <a:p>
            <a:r>
              <a:rPr lang="es-AR" dirty="0"/>
              <a:t>Afección de la mecánica (</a:t>
            </a:r>
            <a:r>
              <a:rPr lang="es-AR" dirty="0" err="1"/>
              <a:t>autoPEEP</a:t>
            </a:r>
            <a:r>
              <a:rPr lang="es-AR" dirty="0"/>
              <a:t>).</a:t>
            </a:r>
          </a:p>
          <a:p>
            <a:r>
              <a:rPr lang="es-AR" dirty="0"/>
              <a:t>Alteración del intercambio gaseoso.</a:t>
            </a:r>
          </a:p>
          <a:p>
            <a:r>
              <a:rPr lang="es-AR" dirty="0"/>
              <a:t>Trabajo respiratorio innecesario.</a:t>
            </a:r>
          </a:p>
          <a:p>
            <a:r>
              <a:rPr lang="es-AR" dirty="0"/>
              <a:t>Confunde ventilación protectora (air-</a:t>
            </a:r>
            <a:r>
              <a:rPr lang="es-AR" dirty="0" err="1"/>
              <a:t>stacking</a:t>
            </a:r>
            <a:r>
              <a:rPr lang="es-AR" dirty="0"/>
              <a:t>).</a:t>
            </a:r>
          </a:p>
          <a:p>
            <a:r>
              <a:rPr lang="es-AR" dirty="0"/>
              <a:t>Alteración del sueño.</a:t>
            </a:r>
          </a:p>
          <a:p>
            <a:r>
              <a:rPr lang="es-AR" dirty="0" err="1"/>
              <a:t>Disconfort</a:t>
            </a:r>
            <a:r>
              <a:rPr lang="es-AR" dirty="0"/>
              <a:t> y disnea (aumento de sedación).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84B80D1-9333-E268-8A07-257FDB7FA0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12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172"/>
    </mc:Choice>
    <mc:Fallback xmlns="">
      <p:transition spd="slow" advTm="751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9C5467-2C45-64E8-2260-67A127ADB9A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860425"/>
            <a:ext cx="12192000" cy="830263"/>
          </a:xfrm>
        </p:spPr>
        <p:txBody>
          <a:bodyPr>
            <a:normAutofit/>
          </a:bodyPr>
          <a:lstStyle/>
          <a:p>
            <a:pPr algn="ctr"/>
            <a:r>
              <a:rPr lang="es-ES" sz="3200" b="1" dirty="0">
                <a:solidFill>
                  <a:schemeClr val="bg1"/>
                </a:solidFill>
              </a:rPr>
              <a:t>Presión aplicada = Presión Elástica inspiratoria + Presión Resistiva + Presión Elástica umbral</a:t>
            </a:r>
            <a:endParaRPr lang="es-AR" sz="3200" b="1" dirty="0">
              <a:solidFill>
                <a:schemeClr val="bg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D51DA61-9C49-999B-8522-FE6272B98D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92" y="3504919"/>
            <a:ext cx="3379685" cy="217255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C856D12E-5675-7698-FD7A-4EB753AE5E0E}"/>
              </a:ext>
            </a:extLst>
          </p:cNvPr>
          <p:cNvSpPr/>
          <p:nvPr/>
        </p:nvSpPr>
        <p:spPr>
          <a:xfrm>
            <a:off x="13645" y="1815152"/>
            <a:ext cx="2743200" cy="423081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bg1"/>
                </a:solidFill>
              </a:rPr>
              <a:t>ΔP = P Respirador + P </a:t>
            </a:r>
            <a:r>
              <a:rPr lang="es-ES" dirty="0" err="1">
                <a:solidFill>
                  <a:schemeClr val="bg1"/>
                </a:solidFill>
              </a:rPr>
              <a:t>Musc</a:t>
            </a:r>
            <a:endParaRPr lang="es-AR" dirty="0">
              <a:solidFill>
                <a:schemeClr val="bg1"/>
              </a:solidFill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2FA241B0-759F-A5AB-EA0B-CDA10CC76B33}"/>
              </a:ext>
            </a:extLst>
          </p:cNvPr>
          <p:cNvSpPr/>
          <p:nvPr/>
        </p:nvSpPr>
        <p:spPr>
          <a:xfrm>
            <a:off x="3057100" y="1817427"/>
            <a:ext cx="3207222" cy="423081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bg1"/>
                </a:solidFill>
              </a:rPr>
              <a:t>ΔP = Volumen x </a:t>
            </a:r>
            <a:r>
              <a:rPr lang="es-ES" dirty="0" err="1">
                <a:solidFill>
                  <a:schemeClr val="bg1"/>
                </a:solidFill>
              </a:rPr>
              <a:t>Elastancia</a:t>
            </a:r>
            <a:endParaRPr lang="es-AR" dirty="0">
              <a:solidFill>
                <a:schemeClr val="bg1"/>
              </a:solidFill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608B94A1-CDB0-0671-0F98-C65D587DCD27}"/>
              </a:ext>
            </a:extLst>
          </p:cNvPr>
          <p:cNvSpPr/>
          <p:nvPr/>
        </p:nvSpPr>
        <p:spPr>
          <a:xfrm>
            <a:off x="6264322" y="1815151"/>
            <a:ext cx="2429302" cy="423081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bg1"/>
                </a:solidFill>
              </a:rPr>
              <a:t>ΔP = Flujo x Resistencia</a:t>
            </a:r>
            <a:endParaRPr lang="es-AR" dirty="0">
              <a:solidFill>
                <a:schemeClr val="bg1"/>
              </a:solidFill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948C807F-A4A8-6528-3155-A3016C7C6834}"/>
              </a:ext>
            </a:extLst>
          </p:cNvPr>
          <p:cNvSpPr/>
          <p:nvPr/>
        </p:nvSpPr>
        <p:spPr>
          <a:xfrm>
            <a:off x="8693624" y="1815151"/>
            <a:ext cx="3207222" cy="423081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bg1"/>
                </a:solidFill>
              </a:rPr>
              <a:t>ΔP = </a:t>
            </a:r>
            <a:r>
              <a:rPr lang="es-ES" dirty="0" err="1">
                <a:solidFill>
                  <a:schemeClr val="bg1"/>
                </a:solidFill>
              </a:rPr>
              <a:t>PEEPtotal</a:t>
            </a:r>
            <a:endParaRPr lang="es-AR" dirty="0">
              <a:solidFill>
                <a:schemeClr val="bg1"/>
              </a:solidFill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145B3183-4AA1-1F20-3926-CF162D7C0D69}"/>
              </a:ext>
            </a:extLst>
          </p:cNvPr>
          <p:cNvSpPr/>
          <p:nvPr/>
        </p:nvSpPr>
        <p:spPr>
          <a:xfrm>
            <a:off x="2743203" y="1815151"/>
            <a:ext cx="313897" cy="423081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=</a:t>
            </a:r>
            <a:endParaRPr lang="es-AR" dirty="0">
              <a:solidFill>
                <a:schemeClr val="tx1"/>
              </a:solidFill>
            </a:endParaRPr>
          </a:p>
        </p:txBody>
      </p:sp>
      <p:sp>
        <p:nvSpPr>
          <p:cNvPr id="9" name="Flecha: hacia abajo 8">
            <a:extLst>
              <a:ext uri="{FF2B5EF4-FFF2-40B4-BE49-F238E27FC236}">
                <a16:creationId xmlns:a16="http://schemas.microsoft.com/office/drawing/2014/main" id="{1575A3F4-CD26-9F5F-0A30-D45AA68E2714}"/>
              </a:ext>
            </a:extLst>
          </p:cNvPr>
          <p:cNvSpPr/>
          <p:nvPr/>
        </p:nvSpPr>
        <p:spPr>
          <a:xfrm>
            <a:off x="1528549" y="1446662"/>
            <a:ext cx="313897" cy="35484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Flecha: hacia abajo 9">
            <a:extLst>
              <a:ext uri="{FF2B5EF4-FFF2-40B4-BE49-F238E27FC236}">
                <a16:creationId xmlns:a16="http://schemas.microsoft.com/office/drawing/2014/main" id="{AEFC71E4-0984-91D8-011C-2A93AF39E397}"/>
              </a:ext>
            </a:extLst>
          </p:cNvPr>
          <p:cNvSpPr/>
          <p:nvPr/>
        </p:nvSpPr>
        <p:spPr>
          <a:xfrm>
            <a:off x="4503762" y="1435289"/>
            <a:ext cx="313897" cy="35484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" name="Flecha: hacia abajo 10">
            <a:extLst>
              <a:ext uri="{FF2B5EF4-FFF2-40B4-BE49-F238E27FC236}">
                <a16:creationId xmlns:a16="http://schemas.microsoft.com/office/drawing/2014/main" id="{146B9DFC-BC90-2EF6-F823-1D2018A6BB80}"/>
              </a:ext>
            </a:extLst>
          </p:cNvPr>
          <p:cNvSpPr/>
          <p:nvPr/>
        </p:nvSpPr>
        <p:spPr>
          <a:xfrm>
            <a:off x="7374343" y="1421639"/>
            <a:ext cx="313897" cy="35484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2" name="Flecha: hacia abajo 11">
            <a:extLst>
              <a:ext uri="{FF2B5EF4-FFF2-40B4-BE49-F238E27FC236}">
                <a16:creationId xmlns:a16="http://schemas.microsoft.com/office/drawing/2014/main" id="{FDA8CB14-7744-2B41-F5BE-2E221810AD20}"/>
              </a:ext>
            </a:extLst>
          </p:cNvPr>
          <p:cNvSpPr/>
          <p:nvPr/>
        </p:nvSpPr>
        <p:spPr>
          <a:xfrm>
            <a:off x="10124368" y="1446662"/>
            <a:ext cx="313897" cy="35484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EECF2C3B-6F9A-7A6D-418A-AA4E82E012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8820" y="3429000"/>
            <a:ext cx="4633180" cy="3169167"/>
          </a:xfrm>
          <a:prstGeom prst="rect">
            <a:avLst/>
          </a:prstGeom>
        </p:spPr>
      </p:pic>
      <p:sp>
        <p:nvSpPr>
          <p:cNvPr id="17" name="Cerrar llave 16">
            <a:extLst>
              <a:ext uri="{FF2B5EF4-FFF2-40B4-BE49-F238E27FC236}">
                <a16:creationId xmlns:a16="http://schemas.microsoft.com/office/drawing/2014/main" id="{4FB8012E-FFA9-AACA-7AFC-091DAFEBDD60}"/>
              </a:ext>
            </a:extLst>
          </p:cNvPr>
          <p:cNvSpPr/>
          <p:nvPr/>
        </p:nvSpPr>
        <p:spPr>
          <a:xfrm rot="5400000">
            <a:off x="4309589" y="1122223"/>
            <a:ext cx="702237" cy="3207221"/>
          </a:xfrm>
          <a:prstGeom prst="rightBrace">
            <a:avLst>
              <a:gd name="adj1" fmla="val 8333"/>
              <a:gd name="adj2" fmla="val 45367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8" name="Cerrar llave 17">
            <a:extLst>
              <a:ext uri="{FF2B5EF4-FFF2-40B4-BE49-F238E27FC236}">
                <a16:creationId xmlns:a16="http://schemas.microsoft.com/office/drawing/2014/main" id="{12600906-56A7-237D-9FC9-79461F3A9419}"/>
              </a:ext>
            </a:extLst>
          </p:cNvPr>
          <p:cNvSpPr/>
          <p:nvPr/>
        </p:nvSpPr>
        <p:spPr>
          <a:xfrm rot="5400000">
            <a:off x="1055369" y="1388775"/>
            <a:ext cx="702237" cy="2743202"/>
          </a:xfrm>
          <a:prstGeom prst="rightBrace">
            <a:avLst>
              <a:gd name="adj1" fmla="val 8333"/>
              <a:gd name="adj2" fmla="val 45367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9" name="Cerrar llave 18">
            <a:extLst>
              <a:ext uri="{FF2B5EF4-FFF2-40B4-BE49-F238E27FC236}">
                <a16:creationId xmlns:a16="http://schemas.microsoft.com/office/drawing/2014/main" id="{5FA437AA-F5EC-D407-64E9-6B21DAC0FA92}"/>
              </a:ext>
            </a:extLst>
          </p:cNvPr>
          <p:cNvSpPr/>
          <p:nvPr/>
        </p:nvSpPr>
        <p:spPr>
          <a:xfrm rot="5400000">
            <a:off x="7169763" y="1511183"/>
            <a:ext cx="702237" cy="2429301"/>
          </a:xfrm>
          <a:prstGeom prst="rightBrace">
            <a:avLst>
              <a:gd name="adj1" fmla="val 8333"/>
              <a:gd name="adj2" fmla="val 45367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E9B10072-2449-CAE3-5853-39F194522387}"/>
              </a:ext>
            </a:extLst>
          </p:cNvPr>
          <p:cNvCxnSpPr>
            <a:cxnSpLocks/>
          </p:cNvCxnSpPr>
          <p:nvPr/>
        </p:nvCxnSpPr>
        <p:spPr>
          <a:xfrm>
            <a:off x="1547229" y="3111495"/>
            <a:ext cx="0" cy="39114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: angular 24">
            <a:extLst>
              <a:ext uri="{FF2B5EF4-FFF2-40B4-BE49-F238E27FC236}">
                <a16:creationId xmlns:a16="http://schemas.microsoft.com/office/drawing/2014/main" id="{FB320A50-50B4-F822-278F-4E1E44111DE8}"/>
              </a:ext>
            </a:extLst>
          </p:cNvPr>
          <p:cNvCxnSpPr>
            <a:cxnSpLocks/>
            <a:stCxn id="17" idx="1"/>
            <a:endCxn id="26" idx="1"/>
          </p:cNvCxnSpPr>
          <p:nvPr/>
        </p:nvCxnSpPr>
        <p:spPr>
          <a:xfrm rot="16200000" flipH="1">
            <a:off x="4312853" y="3573397"/>
            <a:ext cx="3040174" cy="2047284"/>
          </a:xfrm>
          <a:prstGeom prst="bentConnector4">
            <a:avLst>
              <a:gd name="adj1" fmla="val 100567"/>
              <a:gd name="adj2" fmla="val 98803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errar llave 25">
            <a:extLst>
              <a:ext uri="{FF2B5EF4-FFF2-40B4-BE49-F238E27FC236}">
                <a16:creationId xmlns:a16="http://schemas.microsoft.com/office/drawing/2014/main" id="{66FF29DA-5B5E-D087-D91F-C4C039CFB203}"/>
              </a:ext>
            </a:extLst>
          </p:cNvPr>
          <p:cNvSpPr/>
          <p:nvPr/>
        </p:nvSpPr>
        <p:spPr>
          <a:xfrm rot="10800000">
            <a:off x="6856582" y="5554639"/>
            <a:ext cx="702237" cy="1029574"/>
          </a:xfrm>
          <a:prstGeom prst="rightBrace">
            <a:avLst>
              <a:gd name="adj1" fmla="val 8333"/>
              <a:gd name="adj2" fmla="val 45367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0" name="Cerrar llave 29">
            <a:extLst>
              <a:ext uri="{FF2B5EF4-FFF2-40B4-BE49-F238E27FC236}">
                <a16:creationId xmlns:a16="http://schemas.microsoft.com/office/drawing/2014/main" id="{D2B9BDC4-40D3-17D9-7788-76EDD87754D7}"/>
              </a:ext>
            </a:extLst>
          </p:cNvPr>
          <p:cNvSpPr/>
          <p:nvPr/>
        </p:nvSpPr>
        <p:spPr>
          <a:xfrm rot="10800000">
            <a:off x="6818643" y="3502644"/>
            <a:ext cx="702237" cy="2013021"/>
          </a:xfrm>
          <a:prstGeom prst="rightBrace">
            <a:avLst>
              <a:gd name="adj1" fmla="val 8333"/>
              <a:gd name="adj2" fmla="val 45367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cxnSp>
        <p:nvCxnSpPr>
          <p:cNvPr id="31" name="Conector: angular 30">
            <a:extLst>
              <a:ext uri="{FF2B5EF4-FFF2-40B4-BE49-F238E27FC236}">
                <a16:creationId xmlns:a16="http://schemas.microsoft.com/office/drawing/2014/main" id="{D4DBEC8C-C9A3-87F7-275F-64C90D131E18}"/>
              </a:ext>
            </a:extLst>
          </p:cNvPr>
          <p:cNvCxnSpPr>
            <a:cxnSpLocks/>
            <a:stCxn id="19" idx="1"/>
            <a:endCxn id="30" idx="1"/>
          </p:cNvCxnSpPr>
          <p:nvPr/>
        </p:nvCxnSpPr>
        <p:spPr>
          <a:xfrm rot="16200000" flipH="1" flipV="1">
            <a:off x="6463304" y="3432291"/>
            <a:ext cx="1525466" cy="814788"/>
          </a:xfrm>
          <a:prstGeom prst="bentConnector4">
            <a:avLst>
              <a:gd name="adj1" fmla="val 4941"/>
              <a:gd name="adj2" fmla="val 270965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ángulo 12">
            <a:extLst>
              <a:ext uri="{FF2B5EF4-FFF2-40B4-BE49-F238E27FC236}">
                <a16:creationId xmlns:a16="http://schemas.microsoft.com/office/drawing/2014/main" id="{D9AB5B21-EDDF-A017-B740-843BAF44627A}"/>
              </a:ext>
            </a:extLst>
          </p:cNvPr>
          <p:cNvSpPr/>
          <p:nvPr/>
        </p:nvSpPr>
        <p:spPr>
          <a:xfrm>
            <a:off x="122827" y="5677469"/>
            <a:ext cx="3029803" cy="439657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Sistema de Retroalimentación</a:t>
            </a:r>
            <a:endParaRPr lang="es-AR" dirty="0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E11C6FCE-BF2B-6A5B-D1FC-4D53E51A589F}"/>
              </a:ext>
            </a:extLst>
          </p:cNvPr>
          <p:cNvSpPr/>
          <p:nvPr/>
        </p:nvSpPr>
        <p:spPr>
          <a:xfrm flipH="1">
            <a:off x="3257631" y="5677469"/>
            <a:ext cx="1446665" cy="1153521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Mecánico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Químico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Reflejo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/>
              <a:t>Comport</a:t>
            </a:r>
            <a:endParaRPr lang="es-AR" dirty="0"/>
          </a:p>
        </p:txBody>
      </p: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4E92D77A-BC4B-842F-993C-742449080282}"/>
              </a:ext>
            </a:extLst>
          </p:cNvPr>
          <p:cNvCxnSpPr>
            <a:stCxn id="13" idx="3"/>
          </p:cNvCxnSpPr>
          <p:nvPr/>
        </p:nvCxnSpPr>
        <p:spPr>
          <a:xfrm flipV="1">
            <a:off x="3152630" y="5897297"/>
            <a:ext cx="105001" cy="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CD3003E7-10A8-C13B-8D36-9783509AB8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98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454"/>
    </mc:Choice>
    <mc:Fallback xmlns="">
      <p:transition spd="slow" advTm="394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>
            <a:extLst>
              <a:ext uri="{FF2B5EF4-FFF2-40B4-BE49-F238E27FC236}">
                <a16:creationId xmlns:a16="http://schemas.microsoft.com/office/drawing/2014/main" id="{33AF389F-58F9-71B2-A525-1270C11B0D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4113" y="549275"/>
            <a:ext cx="1943100" cy="6477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AR" altLang="es-AR" b="1"/>
              <a:t>PACIENTE</a:t>
            </a:r>
            <a:endParaRPr lang="es-ES" altLang="es-AR" b="1"/>
          </a:p>
        </p:txBody>
      </p:sp>
      <p:sp>
        <p:nvSpPr>
          <p:cNvPr id="100355" name="Rectangle 3">
            <a:extLst>
              <a:ext uri="{FF2B5EF4-FFF2-40B4-BE49-F238E27FC236}">
                <a16:creationId xmlns:a16="http://schemas.microsoft.com/office/drawing/2014/main" id="{804423D9-3C5B-5A27-E17C-D860BCA4DD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8889" y="620713"/>
            <a:ext cx="2016125" cy="5762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AR" altLang="es-AR" b="1"/>
              <a:t>RESPIRADOR</a:t>
            </a:r>
            <a:endParaRPr lang="es-ES" altLang="es-AR" b="1"/>
          </a:p>
        </p:txBody>
      </p:sp>
      <p:sp>
        <p:nvSpPr>
          <p:cNvPr id="100356" name="Rectangle 4">
            <a:extLst>
              <a:ext uri="{FF2B5EF4-FFF2-40B4-BE49-F238E27FC236}">
                <a16:creationId xmlns:a16="http://schemas.microsoft.com/office/drawing/2014/main" id="{1565472F-8DC3-F6BE-5562-540CB3F6D4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826" y="1917700"/>
            <a:ext cx="1800225" cy="647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AR" altLang="es-AR" sz="1600" b="1"/>
              <a:t>Frecuencia Neural</a:t>
            </a:r>
            <a:endParaRPr lang="es-ES" altLang="es-AR" sz="1600" b="1"/>
          </a:p>
        </p:txBody>
      </p:sp>
      <p:sp>
        <p:nvSpPr>
          <p:cNvPr id="100357" name="Rectangle 5">
            <a:extLst>
              <a:ext uri="{FF2B5EF4-FFF2-40B4-BE49-F238E27FC236}">
                <a16:creationId xmlns:a16="http://schemas.microsoft.com/office/drawing/2014/main" id="{B2B03432-3180-1331-01C9-9CE926A24C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8439" y="1916113"/>
            <a:ext cx="1800225" cy="647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AR" altLang="es-AR" sz="1600" b="1"/>
              <a:t>Intensidad Neural</a:t>
            </a:r>
            <a:endParaRPr lang="es-ES" altLang="es-AR" sz="1600" b="1"/>
          </a:p>
        </p:txBody>
      </p:sp>
      <p:sp>
        <p:nvSpPr>
          <p:cNvPr id="100358" name="Rectangle 6">
            <a:extLst>
              <a:ext uri="{FF2B5EF4-FFF2-40B4-BE49-F238E27FC236}">
                <a16:creationId xmlns:a16="http://schemas.microsoft.com/office/drawing/2014/main" id="{107101AD-32FE-6725-71BC-A8359E63A3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1676" y="3213101"/>
            <a:ext cx="1152525" cy="3603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AR" altLang="es-AR" b="1"/>
              <a:t>P Musc</a:t>
            </a:r>
            <a:endParaRPr lang="es-ES" altLang="es-AR" b="1"/>
          </a:p>
        </p:txBody>
      </p:sp>
      <p:sp>
        <p:nvSpPr>
          <p:cNvPr id="100359" name="Rectangle 7">
            <a:extLst>
              <a:ext uri="{FF2B5EF4-FFF2-40B4-BE49-F238E27FC236}">
                <a16:creationId xmlns:a16="http://schemas.microsoft.com/office/drawing/2014/main" id="{5DC6D861-3556-0802-F633-CCB4C876E2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2626" y="3213101"/>
            <a:ext cx="1008063" cy="3603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AR" altLang="es-AR" b="1"/>
              <a:t>P Aw</a:t>
            </a:r>
            <a:endParaRPr lang="es-ES" altLang="es-AR" b="1"/>
          </a:p>
        </p:txBody>
      </p:sp>
      <p:sp>
        <p:nvSpPr>
          <p:cNvPr id="100360" name="Rectangle 8">
            <a:extLst>
              <a:ext uri="{FF2B5EF4-FFF2-40B4-BE49-F238E27FC236}">
                <a16:creationId xmlns:a16="http://schemas.microsoft.com/office/drawing/2014/main" id="{31948D88-FD10-9E63-B6D4-AEB8DB7D1C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6589" y="1844675"/>
            <a:ext cx="2232025" cy="647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AR" altLang="es-AR" sz="1600" b="1"/>
              <a:t>Frecuencia Mecánica</a:t>
            </a:r>
            <a:endParaRPr lang="es-ES" altLang="es-AR" sz="1600" b="1"/>
          </a:p>
        </p:txBody>
      </p:sp>
      <p:sp>
        <p:nvSpPr>
          <p:cNvPr id="100361" name="Rectangle 9">
            <a:extLst>
              <a:ext uri="{FF2B5EF4-FFF2-40B4-BE49-F238E27FC236}">
                <a16:creationId xmlns:a16="http://schemas.microsoft.com/office/drawing/2014/main" id="{C05FF29A-962F-08D4-04E6-0331EC46F7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3839" y="3789364"/>
            <a:ext cx="2232025" cy="5032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AR" altLang="es-AR" b="1">
                <a:solidFill>
                  <a:schemeClr val="bg1"/>
                </a:solidFill>
              </a:rPr>
              <a:t>Asincronía de Flujo</a:t>
            </a:r>
            <a:endParaRPr lang="es-ES" altLang="es-AR" b="1">
              <a:solidFill>
                <a:schemeClr val="bg1"/>
              </a:solidFill>
            </a:endParaRPr>
          </a:p>
        </p:txBody>
      </p:sp>
      <p:sp>
        <p:nvSpPr>
          <p:cNvPr id="100362" name="Rectangle 10">
            <a:extLst>
              <a:ext uri="{FF2B5EF4-FFF2-40B4-BE49-F238E27FC236}">
                <a16:creationId xmlns:a16="http://schemas.microsoft.com/office/drawing/2014/main" id="{5D9176A0-3822-BEE0-4F65-D98E585A85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4339" y="4724401"/>
            <a:ext cx="3887787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AR" altLang="es-AR" b="1"/>
              <a:t>(Ers x V)+(Rrs x V’)+PEEPi</a:t>
            </a:r>
            <a:endParaRPr lang="es-ES" altLang="es-AR" b="1"/>
          </a:p>
        </p:txBody>
      </p:sp>
      <p:sp>
        <p:nvSpPr>
          <p:cNvPr id="100363" name="Rectangle 11">
            <a:extLst>
              <a:ext uri="{FF2B5EF4-FFF2-40B4-BE49-F238E27FC236}">
                <a16:creationId xmlns:a16="http://schemas.microsoft.com/office/drawing/2014/main" id="{97DD4DB7-21C8-4634-8F3F-7487CA79A8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2039" y="5734050"/>
            <a:ext cx="2879725" cy="5032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AR" altLang="es-AR" b="1">
                <a:solidFill>
                  <a:schemeClr val="bg1"/>
                </a:solidFill>
              </a:rPr>
              <a:t>Asincronía de Fase</a:t>
            </a:r>
            <a:endParaRPr lang="es-ES" altLang="es-AR" b="1">
              <a:solidFill>
                <a:schemeClr val="bg1"/>
              </a:solidFill>
            </a:endParaRPr>
          </a:p>
        </p:txBody>
      </p:sp>
      <p:sp>
        <p:nvSpPr>
          <p:cNvPr id="100364" name="Line 12">
            <a:extLst>
              <a:ext uri="{FF2B5EF4-FFF2-40B4-BE49-F238E27FC236}">
                <a16:creationId xmlns:a16="http://schemas.microsoft.com/office/drawing/2014/main" id="{9AD9EA9D-1AE7-15D3-8C66-333C4B4CE3ED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9150" y="1196975"/>
            <a:ext cx="0" cy="2159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100365" name="Line 13">
            <a:extLst>
              <a:ext uri="{FF2B5EF4-FFF2-40B4-BE49-F238E27FC236}">
                <a16:creationId xmlns:a16="http://schemas.microsoft.com/office/drawing/2014/main" id="{99E232A3-F15C-3378-381D-DE321F098A07}"/>
              </a:ext>
            </a:extLst>
          </p:cNvPr>
          <p:cNvSpPr>
            <a:spLocks noChangeShapeType="1"/>
          </p:cNvSpPr>
          <p:nvPr/>
        </p:nvSpPr>
        <p:spPr bwMode="auto">
          <a:xfrm>
            <a:off x="2495550" y="1412875"/>
            <a:ext cx="2376488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100366" name="Line 14">
            <a:extLst>
              <a:ext uri="{FF2B5EF4-FFF2-40B4-BE49-F238E27FC236}">
                <a16:creationId xmlns:a16="http://schemas.microsoft.com/office/drawing/2014/main" id="{9C36605D-43B6-EA9E-FBF1-4528491136B3}"/>
              </a:ext>
            </a:extLst>
          </p:cNvPr>
          <p:cNvSpPr>
            <a:spLocks noChangeShapeType="1"/>
          </p:cNvSpPr>
          <p:nvPr/>
        </p:nvSpPr>
        <p:spPr bwMode="auto">
          <a:xfrm>
            <a:off x="4872038" y="1412875"/>
            <a:ext cx="0" cy="5032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100367" name="Line 15">
            <a:extLst>
              <a:ext uri="{FF2B5EF4-FFF2-40B4-BE49-F238E27FC236}">
                <a16:creationId xmlns:a16="http://schemas.microsoft.com/office/drawing/2014/main" id="{3CB6FC6A-5306-EFCE-077F-244412187475}"/>
              </a:ext>
            </a:extLst>
          </p:cNvPr>
          <p:cNvSpPr>
            <a:spLocks noChangeShapeType="1"/>
          </p:cNvSpPr>
          <p:nvPr/>
        </p:nvSpPr>
        <p:spPr bwMode="auto">
          <a:xfrm>
            <a:off x="2495550" y="1412875"/>
            <a:ext cx="0" cy="5032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100368" name="Line 16">
            <a:extLst>
              <a:ext uri="{FF2B5EF4-FFF2-40B4-BE49-F238E27FC236}">
                <a16:creationId xmlns:a16="http://schemas.microsoft.com/office/drawing/2014/main" id="{19A65181-8475-87AD-9FC1-C33213021213}"/>
              </a:ext>
            </a:extLst>
          </p:cNvPr>
          <p:cNvSpPr>
            <a:spLocks noChangeShapeType="1"/>
          </p:cNvSpPr>
          <p:nvPr/>
        </p:nvSpPr>
        <p:spPr bwMode="auto">
          <a:xfrm>
            <a:off x="8543925" y="1196976"/>
            <a:ext cx="0" cy="3603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100369" name="Line 17">
            <a:extLst>
              <a:ext uri="{FF2B5EF4-FFF2-40B4-BE49-F238E27FC236}">
                <a16:creationId xmlns:a16="http://schemas.microsoft.com/office/drawing/2014/main" id="{A50676B2-E8D0-A49C-F6EF-4E759E7F2281}"/>
              </a:ext>
            </a:extLst>
          </p:cNvPr>
          <p:cNvSpPr>
            <a:spLocks noChangeShapeType="1"/>
          </p:cNvSpPr>
          <p:nvPr/>
        </p:nvSpPr>
        <p:spPr bwMode="auto">
          <a:xfrm>
            <a:off x="7535864" y="1557338"/>
            <a:ext cx="18002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100370" name="Line 18">
            <a:extLst>
              <a:ext uri="{FF2B5EF4-FFF2-40B4-BE49-F238E27FC236}">
                <a16:creationId xmlns:a16="http://schemas.microsoft.com/office/drawing/2014/main" id="{0FBD77B0-E5F0-BFA2-BBD8-852889F04BC9}"/>
              </a:ext>
            </a:extLst>
          </p:cNvPr>
          <p:cNvSpPr>
            <a:spLocks noChangeShapeType="1"/>
          </p:cNvSpPr>
          <p:nvPr/>
        </p:nvSpPr>
        <p:spPr bwMode="auto">
          <a:xfrm>
            <a:off x="7535863" y="1557338"/>
            <a:ext cx="0" cy="16557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100371" name="Line 19">
            <a:extLst>
              <a:ext uri="{FF2B5EF4-FFF2-40B4-BE49-F238E27FC236}">
                <a16:creationId xmlns:a16="http://schemas.microsoft.com/office/drawing/2014/main" id="{8928F56B-9236-4454-B1E4-49C75ED7D4DB}"/>
              </a:ext>
            </a:extLst>
          </p:cNvPr>
          <p:cNvSpPr>
            <a:spLocks noChangeShapeType="1"/>
          </p:cNvSpPr>
          <p:nvPr/>
        </p:nvSpPr>
        <p:spPr bwMode="auto">
          <a:xfrm>
            <a:off x="9336088" y="1557339"/>
            <a:ext cx="0" cy="2873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100372" name="Line 20">
            <a:extLst>
              <a:ext uri="{FF2B5EF4-FFF2-40B4-BE49-F238E27FC236}">
                <a16:creationId xmlns:a16="http://schemas.microsoft.com/office/drawing/2014/main" id="{7E2F7266-8D4D-5F9D-0A10-00513A3A5C76}"/>
              </a:ext>
            </a:extLst>
          </p:cNvPr>
          <p:cNvSpPr>
            <a:spLocks noChangeShapeType="1"/>
          </p:cNvSpPr>
          <p:nvPr/>
        </p:nvSpPr>
        <p:spPr bwMode="auto">
          <a:xfrm>
            <a:off x="4943475" y="2565400"/>
            <a:ext cx="0" cy="6477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100373" name="Line 21">
            <a:extLst>
              <a:ext uri="{FF2B5EF4-FFF2-40B4-BE49-F238E27FC236}">
                <a16:creationId xmlns:a16="http://schemas.microsoft.com/office/drawing/2014/main" id="{6ADE4AEC-A9BC-8E24-6CBB-8CC1B6A5651A}"/>
              </a:ext>
            </a:extLst>
          </p:cNvPr>
          <p:cNvSpPr>
            <a:spLocks noChangeShapeType="1"/>
          </p:cNvSpPr>
          <p:nvPr/>
        </p:nvSpPr>
        <p:spPr bwMode="auto">
          <a:xfrm>
            <a:off x="2640013" y="2565400"/>
            <a:ext cx="0" cy="3455988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100374" name="Line 22">
            <a:extLst>
              <a:ext uri="{FF2B5EF4-FFF2-40B4-BE49-F238E27FC236}">
                <a16:creationId xmlns:a16="http://schemas.microsoft.com/office/drawing/2014/main" id="{8A1D674A-1037-37FC-76B8-F0D3A907D8F7}"/>
              </a:ext>
            </a:extLst>
          </p:cNvPr>
          <p:cNvSpPr>
            <a:spLocks noChangeShapeType="1"/>
          </p:cNvSpPr>
          <p:nvPr/>
        </p:nvSpPr>
        <p:spPr bwMode="auto">
          <a:xfrm>
            <a:off x="2640014" y="6021388"/>
            <a:ext cx="2232025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100375" name="Line 23">
            <a:extLst>
              <a:ext uri="{FF2B5EF4-FFF2-40B4-BE49-F238E27FC236}">
                <a16:creationId xmlns:a16="http://schemas.microsoft.com/office/drawing/2014/main" id="{F0FF4957-29F9-B59A-E65D-A7EBF55CC79B}"/>
              </a:ext>
            </a:extLst>
          </p:cNvPr>
          <p:cNvSpPr>
            <a:spLocks noChangeShapeType="1"/>
          </p:cNvSpPr>
          <p:nvPr/>
        </p:nvSpPr>
        <p:spPr bwMode="auto">
          <a:xfrm>
            <a:off x="9409113" y="2492376"/>
            <a:ext cx="0" cy="352901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100376" name="Line 24">
            <a:extLst>
              <a:ext uri="{FF2B5EF4-FFF2-40B4-BE49-F238E27FC236}">
                <a16:creationId xmlns:a16="http://schemas.microsoft.com/office/drawing/2014/main" id="{378105CC-F4A7-86F2-7DE6-E172CF1A4D2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751763" y="6021388"/>
            <a:ext cx="165735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100377" name="Line 25">
            <a:extLst>
              <a:ext uri="{FF2B5EF4-FFF2-40B4-BE49-F238E27FC236}">
                <a16:creationId xmlns:a16="http://schemas.microsoft.com/office/drawing/2014/main" id="{01E29EF8-87FC-19FA-2D4C-EDE15AEC1B1A}"/>
              </a:ext>
            </a:extLst>
          </p:cNvPr>
          <p:cNvSpPr>
            <a:spLocks noChangeShapeType="1"/>
          </p:cNvSpPr>
          <p:nvPr/>
        </p:nvSpPr>
        <p:spPr bwMode="auto">
          <a:xfrm>
            <a:off x="4943475" y="3573464"/>
            <a:ext cx="0" cy="50323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100378" name="Line 26">
            <a:extLst>
              <a:ext uri="{FF2B5EF4-FFF2-40B4-BE49-F238E27FC236}">
                <a16:creationId xmlns:a16="http://schemas.microsoft.com/office/drawing/2014/main" id="{1C8F7CA9-04C0-8A3D-E207-758EE5811708}"/>
              </a:ext>
            </a:extLst>
          </p:cNvPr>
          <p:cNvSpPr>
            <a:spLocks noChangeShapeType="1"/>
          </p:cNvSpPr>
          <p:nvPr/>
        </p:nvSpPr>
        <p:spPr bwMode="auto">
          <a:xfrm>
            <a:off x="4943476" y="4076700"/>
            <a:ext cx="360363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100379" name="Line 27">
            <a:extLst>
              <a:ext uri="{FF2B5EF4-FFF2-40B4-BE49-F238E27FC236}">
                <a16:creationId xmlns:a16="http://schemas.microsoft.com/office/drawing/2014/main" id="{AEE0ACE8-46E2-02CF-65AE-0DD516A292C1}"/>
              </a:ext>
            </a:extLst>
          </p:cNvPr>
          <p:cNvSpPr>
            <a:spLocks noChangeShapeType="1"/>
          </p:cNvSpPr>
          <p:nvPr/>
        </p:nvSpPr>
        <p:spPr bwMode="auto">
          <a:xfrm>
            <a:off x="7824788" y="3573464"/>
            <a:ext cx="0" cy="50323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100380" name="Line 28">
            <a:extLst>
              <a:ext uri="{FF2B5EF4-FFF2-40B4-BE49-F238E27FC236}">
                <a16:creationId xmlns:a16="http://schemas.microsoft.com/office/drawing/2014/main" id="{5D7DEE48-4888-2F03-8F55-9568358DE74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35864" y="4076700"/>
            <a:ext cx="288925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100381" name="Line 29">
            <a:extLst>
              <a:ext uri="{FF2B5EF4-FFF2-40B4-BE49-F238E27FC236}">
                <a16:creationId xmlns:a16="http://schemas.microsoft.com/office/drawing/2014/main" id="{52024553-8D83-90E1-9B3D-68F67D8FE54F}"/>
              </a:ext>
            </a:extLst>
          </p:cNvPr>
          <p:cNvSpPr>
            <a:spLocks noChangeShapeType="1"/>
          </p:cNvSpPr>
          <p:nvPr/>
        </p:nvSpPr>
        <p:spPr bwMode="auto">
          <a:xfrm>
            <a:off x="6311900" y="4292601"/>
            <a:ext cx="0" cy="3603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AR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F5460C6-4544-8BD5-EB5D-FE3759AB8B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10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060"/>
    </mc:Choice>
    <mc:Fallback xmlns="">
      <p:transition spd="slow" advTm="460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E8D30E-7C00-8FE3-FEB1-AFA534E92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Asincronías en pacientes con SDRA</a:t>
            </a:r>
            <a:br>
              <a:rPr lang="es-ES" dirty="0"/>
            </a:br>
            <a:r>
              <a:rPr lang="es-ES" i="1" dirty="0"/>
              <a:t>Durante la Inspiración</a:t>
            </a:r>
            <a:endParaRPr lang="es-AR" i="1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38CD10C2-4015-0019-7358-33955F356199}"/>
              </a:ext>
            </a:extLst>
          </p:cNvPr>
          <p:cNvSpPr/>
          <p:nvPr/>
        </p:nvSpPr>
        <p:spPr>
          <a:xfrm>
            <a:off x="177421" y="2183642"/>
            <a:ext cx="2456599" cy="47767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Asincronía</a:t>
            </a:r>
            <a:endParaRPr lang="es-AR" b="1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EBFD3589-4252-98E7-6351-CE957FF0D97B}"/>
              </a:ext>
            </a:extLst>
          </p:cNvPr>
          <p:cNvSpPr/>
          <p:nvPr/>
        </p:nvSpPr>
        <p:spPr>
          <a:xfrm>
            <a:off x="2634020" y="2183642"/>
            <a:ext cx="3002505" cy="47767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Descripción</a:t>
            </a:r>
            <a:endParaRPr lang="es-AR" b="1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18983A73-1BDD-7264-7A20-6E0926AC85A6}"/>
              </a:ext>
            </a:extLst>
          </p:cNvPr>
          <p:cNvSpPr/>
          <p:nvPr/>
        </p:nvSpPr>
        <p:spPr>
          <a:xfrm>
            <a:off x="5636525" y="2183642"/>
            <a:ext cx="3343700" cy="47767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Mecanismo</a:t>
            </a:r>
            <a:endParaRPr lang="es-AR" b="1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47B1FF00-793D-27C8-A3E1-2772AAABC26D}"/>
              </a:ext>
            </a:extLst>
          </p:cNvPr>
          <p:cNvSpPr/>
          <p:nvPr/>
        </p:nvSpPr>
        <p:spPr>
          <a:xfrm>
            <a:off x="8980225" y="2183642"/>
            <a:ext cx="2881955" cy="47767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Riesgo</a:t>
            </a:r>
            <a:endParaRPr lang="es-AR" b="1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C7885CAA-7703-EC15-182F-7A56CF87368E}"/>
              </a:ext>
            </a:extLst>
          </p:cNvPr>
          <p:cNvSpPr/>
          <p:nvPr/>
        </p:nvSpPr>
        <p:spPr>
          <a:xfrm>
            <a:off x="177421" y="2676596"/>
            <a:ext cx="2456599" cy="75240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b="1" dirty="0">
                <a:solidFill>
                  <a:schemeClr val="tx1"/>
                </a:solidFill>
              </a:rPr>
              <a:t>Asincronía de Flujo</a:t>
            </a:r>
            <a:endParaRPr lang="es-AR" b="1" dirty="0">
              <a:solidFill>
                <a:schemeClr val="tx1"/>
              </a:solidFill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A05C9CED-FA85-E7F8-85C2-7BB148C96AAA}"/>
              </a:ext>
            </a:extLst>
          </p:cNvPr>
          <p:cNvSpPr/>
          <p:nvPr/>
        </p:nvSpPr>
        <p:spPr>
          <a:xfrm>
            <a:off x="2634020" y="2678231"/>
            <a:ext cx="3002505" cy="76605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i="1" dirty="0">
                <a:solidFill>
                  <a:schemeClr val="tx1"/>
                </a:solidFill>
              </a:rPr>
              <a:t>El flujo no alcanza la demanda del paciente</a:t>
            </a:r>
            <a:endParaRPr lang="es-AR" i="1" dirty="0">
              <a:solidFill>
                <a:schemeClr val="tx1"/>
              </a:solidFill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BF1753D0-513F-94A1-ABD6-E81620871F6B}"/>
              </a:ext>
            </a:extLst>
          </p:cNvPr>
          <p:cNvSpPr/>
          <p:nvPr/>
        </p:nvSpPr>
        <p:spPr>
          <a:xfrm>
            <a:off x="177421" y="3429000"/>
            <a:ext cx="2456599" cy="75240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b="1" dirty="0">
                <a:solidFill>
                  <a:schemeClr val="tx1"/>
                </a:solidFill>
              </a:rPr>
              <a:t>Ciclos cortos</a:t>
            </a:r>
            <a:endParaRPr lang="es-AR" b="1" dirty="0">
              <a:solidFill>
                <a:schemeClr val="tx1"/>
              </a:solidFill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4EEDF821-4A4A-9430-C2BF-2C18FD0E9F19}"/>
              </a:ext>
            </a:extLst>
          </p:cNvPr>
          <p:cNvSpPr/>
          <p:nvPr/>
        </p:nvSpPr>
        <p:spPr>
          <a:xfrm>
            <a:off x="5636525" y="2664582"/>
            <a:ext cx="3343700" cy="77970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i="1" dirty="0">
                <a:solidFill>
                  <a:schemeClr val="tx1"/>
                </a:solidFill>
              </a:rPr>
              <a:t>Flujo inspiratorio insuficiente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i="1" dirty="0">
                <a:solidFill>
                  <a:schemeClr val="tx1"/>
                </a:solidFill>
              </a:rPr>
              <a:t>Impulso respiratorio elevado</a:t>
            </a:r>
            <a:endParaRPr lang="es-AR" i="1" dirty="0">
              <a:solidFill>
                <a:schemeClr val="tx1"/>
              </a:solidFill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86146BB0-566F-7492-CCE7-5873E0E9F4DE}"/>
              </a:ext>
            </a:extLst>
          </p:cNvPr>
          <p:cNvSpPr/>
          <p:nvPr/>
        </p:nvSpPr>
        <p:spPr>
          <a:xfrm>
            <a:off x="8980225" y="2676596"/>
            <a:ext cx="2881955" cy="76768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i="1" dirty="0">
                <a:solidFill>
                  <a:schemeClr val="tx1"/>
                </a:solidFill>
              </a:rPr>
              <a:t>Disnea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i="1" dirty="0">
                <a:solidFill>
                  <a:schemeClr val="tx1"/>
                </a:solidFill>
              </a:rPr>
              <a:t>Aumento del WOB</a:t>
            </a:r>
            <a:endParaRPr lang="es-AR" i="1" dirty="0">
              <a:solidFill>
                <a:schemeClr val="tx1"/>
              </a:solidFill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C9224431-95D5-C763-1878-7B4AE13256ED}"/>
              </a:ext>
            </a:extLst>
          </p:cNvPr>
          <p:cNvSpPr/>
          <p:nvPr/>
        </p:nvSpPr>
        <p:spPr>
          <a:xfrm>
            <a:off x="2634020" y="3457932"/>
            <a:ext cx="3002505" cy="72183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i="1" dirty="0">
                <a:solidFill>
                  <a:schemeClr val="tx1"/>
                </a:solidFill>
              </a:rPr>
              <a:t>Continúa el esfuerzo luego del ciclado</a:t>
            </a:r>
            <a:endParaRPr lang="es-AR" i="1" dirty="0">
              <a:solidFill>
                <a:schemeClr val="tx1"/>
              </a:solidFill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8A45F02D-3A98-1266-A390-65E22CE20BF5}"/>
              </a:ext>
            </a:extLst>
          </p:cNvPr>
          <p:cNvSpPr/>
          <p:nvPr/>
        </p:nvSpPr>
        <p:spPr>
          <a:xfrm>
            <a:off x="5636525" y="3444283"/>
            <a:ext cx="3343700" cy="72183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i="1" dirty="0">
                <a:solidFill>
                  <a:schemeClr val="tx1"/>
                </a:solidFill>
              </a:rPr>
              <a:t>Tiempo inspiratorio </a:t>
            </a:r>
            <a:r>
              <a:rPr lang="es-ES" i="1" dirty="0" err="1">
                <a:solidFill>
                  <a:schemeClr val="tx1"/>
                </a:solidFill>
              </a:rPr>
              <a:t>insufic</a:t>
            </a:r>
            <a:r>
              <a:rPr lang="es-ES" i="1" dirty="0">
                <a:solidFill>
                  <a:schemeClr val="tx1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i="1" dirty="0">
                <a:solidFill>
                  <a:schemeClr val="tx1"/>
                </a:solidFill>
              </a:rPr>
              <a:t>Impulso respiratorio elevado</a:t>
            </a:r>
            <a:endParaRPr lang="es-AR" i="1" dirty="0">
              <a:solidFill>
                <a:schemeClr val="tx1"/>
              </a:solidFill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90468175-1CD0-2BE2-4F7F-AE8F478C1694}"/>
              </a:ext>
            </a:extLst>
          </p:cNvPr>
          <p:cNvSpPr/>
          <p:nvPr/>
        </p:nvSpPr>
        <p:spPr>
          <a:xfrm>
            <a:off x="8980225" y="3456438"/>
            <a:ext cx="2881955" cy="70968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i="1" dirty="0">
                <a:solidFill>
                  <a:schemeClr val="tx1"/>
                </a:solidFill>
              </a:rPr>
              <a:t>Contracción excéntrica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i="1" dirty="0">
                <a:solidFill>
                  <a:schemeClr val="tx1"/>
                </a:solidFill>
              </a:rPr>
              <a:t>Doble disparo</a:t>
            </a:r>
            <a:endParaRPr lang="es-AR" i="1" dirty="0">
              <a:solidFill>
                <a:schemeClr val="tx1"/>
              </a:solidFill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50A18A30-85C2-1E5E-1EF2-CAA6BD74F2EB}"/>
              </a:ext>
            </a:extLst>
          </p:cNvPr>
          <p:cNvSpPr/>
          <p:nvPr/>
        </p:nvSpPr>
        <p:spPr>
          <a:xfrm>
            <a:off x="177420" y="4193418"/>
            <a:ext cx="2456599" cy="102002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b="1" dirty="0">
                <a:solidFill>
                  <a:schemeClr val="tx1"/>
                </a:solidFill>
              </a:rPr>
              <a:t>Insuflación prolongada</a:t>
            </a:r>
            <a:endParaRPr lang="es-AR" b="1" dirty="0">
              <a:solidFill>
                <a:schemeClr val="tx1"/>
              </a:solidFill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A9B9DF72-DB2A-FBD3-F790-266A2B359460}"/>
              </a:ext>
            </a:extLst>
          </p:cNvPr>
          <p:cNvSpPr/>
          <p:nvPr/>
        </p:nvSpPr>
        <p:spPr>
          <a:xfrm>
            <a:off x="2634019" y="4195053"/>
            <a:ext cx="3002505" cy="101839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i="1" dirty="0">
                <a:solidFill>
                  <a:schemeClr val="tx1"/>
                </a:solidFill>
              </a:rPr>
              <a:t>Continúa la insuflación luego de finalizar el esfuerzo inspiratorio</a:t>
            </a:r>
            <a:endParaRPr lang="es-AR" i="1" dirty="0">
              <a:solidFill>
                <a:schemeClr val="tx1"/>
              </a:solidFill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031C8450-85E7-D85D-66B3-04B095530CD4}"/>
              </a:ext>
            </a:extLst>
          </p:cNvPr>
          <p:cNvSpPr/>
          <p:nvPr/>
        </p:nvSpPr>
        <p:spPr>
          <a:xfrm>
            <a:off x="5636524" y="4179769"/>
            <a:ext cx="3343700" cy="103367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i="1" dirty="0">
                <a:solidFill>
                  <a:schemeClr val="tx1"/>
                </a:solidFill>
              </a:rPr>
              <a:t>Ciclado inadecuado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i="1" dirty="0">
                <a:solidFill>
                  <a:schemeClr val="tx1"/>
                </a:solidFill>
              </a:rPr>
              <a:t>Atrapamiento aéreo</a:t>
            </a:r>
            <a:endParaRPr lang="es-AR" i="1" dirty="0">
              <a:solidFill>
                <a:schemeClr val="tx1"/>
              </a:solidFill>
            </a:endParaRP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A501CA82-1807-17D2-6804-6FC727D438C1}"/>
              </a:ext>
            </a:extLst>
          </p:cNvPr>
          <p:cNvSpPr/>
          <p:nvPr/>
        </p:nvSpPr>
        <p:spPr>
          <a:xfrm>
            <a:off x="8980224" y="4179768"/>
            <a:ext cx="2881955" cy="103367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i="1" dirty="0">
                <a:solidFill>
                  <a:schemeClr val="tx1"/>
                </a:solidFill>
              </a:rPr>
              <a:t>Acorta Te (atrapamiento)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i="1" dirty="0">
                <a:solidFill>
                  <a:schemeClr val="tx1"/>
                </a:solidFill>
              </a:rPr>
              <a:t>Disnea</a:t>
            </a:r>
            <a:endParaRPr lang="es-AR" i="1" dirty="0">
              <a:solidFill>
                <a:schemeClr val="tx1"/>
              </a:solidFill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9ABEC6B7-8482-6C5E-DAC1-5515A6D4AA7F}"/>
              </a:ext>
            </a:extLst>
          </p:cNvPr>
          <p:cNvSpPr/>
          <p:nvPr/>
        </p:nvSpPr>
        <p:spPr>
          <a:xfrm>
            <a:off x="177420" y="5220554"/>
            <a:ext cx="2456599" cy="100051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b="1" dirty="0" err="1">
                <a:solidFill>
                  <a:schemeClr val="tx1"/>
                </a:solidFill>
              </a:rPr>
              <a:t>Trigger</a:t>
            </a:r>
            <a:r>
              <a:rPr lang="es-ES" b="1" dirty="0">
                <a:solidFill>
                  <a:schemeClr val="tx1"/>
                </a:solidFill>
              </a:rPr>
              <a:t> reverso</a:t>
            </a:r>
            <a:endParaRPr lang="es-AR" b="1" dirty="0">
              <a:solidFill>
                <a:schemeClr val="tx1"/>
              </a:solidFill>
            </a:endParaRP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C4E7E19E-A776-0ADC-8952-479C146FF14F}"/>
              </a:ext>
            </a:extLst>
          </p:cNvPr>
          <p:cNvSpPr/>
          <p:nvPr/>
        </p:nvSpPr>
        <p:spPr>
          <a:xfrm>
            <a:off x="2634019" y="5202678"/>
            <a:ext cx="3002505" cy="101839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i="1" dirty="0">
                <a:solidFill>
                  <a:schemeClr val="tx1"/>
                </a:solidFill>
              </a:rPr>
              <a:t>Contracción muscular provocada por insuflación mecánica</a:t>
            </a:r>
            <a:endParaRPr lang="es-AR" i="1" dirty="0">
              <a:solidFill>
                <a:schemeClr val="tx1"/>
              </a:solidFill>
            </a:endParaRP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5CEE462C-98B5-9F33-633B-FA1A694CB7A6}"/>
              </a:ext>
            </a:extLst>
          </p:cNvPr>
          <p:cNvSpPr/>
          <p:nvPr/>
        </p:nvSpPr>
        <p:spPr>
          <a:xfrm>
            <a:off x="5636524" y="5203973"/>
            <a:ext cx="3343700" cy="101940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i="1" dirty="0">
                <a:solidFill>
                  <a:schemeClr val="tx1"/>
                </a:solidFill>
              </a:rPr>
              <a:t>Mecanismo reflejo en paciente sedado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i="1" dirty="0">
                <a:solidFill>
                  <a:schemeClr val="tx1"/>
                </a:solidFill>
              </a:rPr>
              <a:t>Fenómeno de arrastre</a:t>
            </a: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D2065640-C67B-8438-D4E9-FC99CBFC84ED}"/>
              </a:ext>
            </a:extLst>
          </p:cNvPr>
          <p:cNvSpPr/>
          <p:nvPr/>
        </p:nvSpPr>
        <p:spPr>
          <a:xfrm>
            <a:off x="8980224" y="5220554"/>
            <a:ext cx="2881955" cy="100051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i="1" dirty="0">
                <a:solidFill>
                  <a:schemeClr val="tx1"/>
                </a:solidFill>
              </a:rPr>
              <a:t>Pérdida de VM Protectora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i="1" dirty="0">
                <a:solidFill>
                  <a:schemeClr val="tx1"/>
                </a:solidFill>
              </a:rPr>
              <a:t>Contracción excéntrica</a:t>
            </a:r>
            <a:endParaRPr lang="es-AR" i="1" dirty="0">
              <a:solidFill>
                <a:schemeClr val="tx1"/>
              </a:solidFill>
            </a:endParaRP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51D43E4C-F917-AAFE-7DBE-28B7EF6E76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9572" y="6492875"/>
            <a:ext cx="2933552" cy="133264"/>
          </a:xfrm>
          <a:prstGeom prst="rect">
            <a:avLst/>
          </a:prstGeom>
        </p:spPr>
      </p:pic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73C2ADDE-F5B4-9308-D362-7679ED76EE0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794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777"/>
    </mc:Choice>
    <mc:Fallback xmlns="">
      <p:transition spd="slow" advTm="1307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E8D30E-7C00-8FE3-FEB1-AFA534E92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Asincronías en pacientes con SDRA</a:t>
            </a:r>
            <a:br>
              <a:rPr lang="es-ES" dirty="0"/>
            </a:br>
            <a:r>
              <a:rPr lang="es-ES" i="1" dirty="0"/>
              <a:t>Doble disparo (durante la Inspiración o espiración)</a:t>
            </a:r>
            <a:endParaRPr lang="es-AR" i="1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38CD10C2-4015-0019-7358-33955F356199}"/>
              </a:ext>
            </a:extLst>
          </p:cNvPr>
          <p:cNvSpPr/>
          <p:nvPr/>
        </p:nvSpPr>
        <p:spPr>
          <a:xfrm>
            <a:off x="177421" y="2183642"/>
            <a:ext cx="2456599" cy="47767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Asincronía</a:t>
            </a:r>
            <a:endParaRPr lang="es-AR" b="1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EBFD3589-4252-98E7-6351-CE957FF0D97B}"/>
              </a:ext>
            </a:extLst>
          </p:cNvPr>
          <p:cNvSpPr/>
          <p:nvPr/>
        </p:nvSpPr>
        <p:spPr>
          <a:xfrm>
            <a:off x="2634020" y="2183642"/>
            <a:ext cx="3002505" cy="47767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Descripción</a:t>
            </a:r>
            <a:endParaRPr lang="es-AR" b="1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18983A73-1BDD-7264-7A20-6E0926AC85A6}"/>
              </a:ext>
            </a:extLst>
          </p:cNvPr>
          <p:cNvSpPr/>
          <p:nvPr/>
        </p:nvSpPr>
        <p:spPr>
          <a:xfrm>
            <a:off x="5636525" y="2183642"/>
            <a:ext cx="3343700" cy="47767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Mecanismo</a:t>
            </a:r>
            <a:endParaRPr lang="es-AR" b="1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47B1FF00-793D-27C8-A3E1-2772AAABC26D}"/>
              </a:ext>
            </a:extLst>
          </p:cNvPr>
          <p:cNvSpPr/>
          <p:nvPr/>
        </p:nvSpPr>
        <p:spPr>
          <a:xfrm>
            <a:off x="8980225" y="2183642"/>
            <a:ext cx="2881955" cy="47767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Riesgo</a:t>
            </a:r>
            <a:endParaRPr lang="es-AR" b="1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C7885CAA-7703-EC15-182F-7A56CF87368E}"/>
              </a:ext>
            </a:extLst>
          </p:cNvPr>
          <p:cNvSpPr/>
          <p:nvPr/>
        </p:nvSpPr>
        <p:spPr>
          <a:xfrm>
            <a:off x="177421" y="2676595"/>
            <a:ext cx="2456599" cy="2086473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b="1" dirty="0">
                <a:solidFill>
                  <a:schemeClr val="tx1"/>
                </a:solidFill>
              </a:rPr>
              <a:t>Respiraciones apiladas (</a:t>
            </a:r>
            <a:r>
              <a:rPr lang="es-ES" b="1" dirty="0" err="1">
                <a:solidFill>
                  <a:schemeClr val="tx1"/>
                </a:solidFill>
              </a:rPr>
              <a:t>breath-stacking</a:t>
            </a:r>
            <a:r>
              <a:rPr lang="es-ES" b="1" dirty="0">
                <a:solidFill>
                  <a:schemeClr val="tx1"/>
                </a:solidFill>
              </a:rPr>
              <a:t>)/Ciclos múltiples</a:t>
            </a:r>
            <a:endParaRPr lang="es-AR" b="1" dirty="0">
              <a:solidFill>
                <a:schemeClr val="tx1"/>
              </a:solidFill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A05C9CED-FA85-E7F8-85C2-7BB148C96AAA}"/>
              </a:ext>
            </a:extLst>
          </p:cNvPr>
          <p:cNvSpPr/>
          <p:nvPr/>
        </p:nvSpPr>
        <p:spPr>
          <a:xfrm>
            <a:off x="2634020" y="2678230"/>
            <a:ext cx="3002505" cy="208483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i="1" dirty="0">
                <a:solidFill>
                  <a:schemeClr val="tx1"/>
                </a:solidFill>
              </a:rPr>
              <a:t>Se produce una 2da o 3ª inspiración antes de la espiración, o en la fase inicial de la misma (aún con volumen remanente)</a:t>
            </a:r>
            <a:endParaRPr lang="es-AR" i="1" dirty="0">
              <a:solidFill>
                <a:schemeClr val="tx1"/>
              </a:solidFill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4EEDF821-4A4A-9430-C2BF-2C18FD0E9F19}"/>
              </a:ext>
            </a:extLst>
          </p:cNvPr>
          <p:cNvSpPr/>
          <p:nvPr/>
        </p:nvSpPr>
        <p:spPr>
          <a:xfrm>
            <a:off x="5636525" y="2664582"/>
            <a:ext cx="3343700" cy="208483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i="1" dirty="0">
                <a:solidFill>
                  <a:schemeClr val="tx1"/>
                </a:solidFill>
              </a:rPr>
              <a:t>Ciclo corto con esfuerzo persistente luego del ciclado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i="1" dirty="0" err="1">
                <a:solidFill>
                  <a:schemeClr val="tx1"/>
                </a:solidFill>
              </a:rPr>
              <a:t>Trigger</a:t>
            </a:r>
            <a:r>
              <a:rPr lang="es-ES" i="1" dirty="0">
                <a:solidFill>
                  <a:schemeClr val="tx1"/>
                </a:solidFill>
              </a:rPr>
              <a:t> reverso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86146BB0-566F-7492-CCE7-5873E0E9F4DE}"/>
              </a:ext>
            </a:extLst>
          </p:cNvPr>
          <p:cNvSpPr/>
          <p:nvPr/>
        </p:nvSpPr>
        <p:spPr>
          <a:xfrm>
            <a:off x="8980225" y="2676596"/>
            <a:ext cx="2881955" cy="2072823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i="1" dirty="0">
                <a:solidFill>
                  <a:schemeClr val="tx1"/>
                </a:solidFill>
              </a:rPr>
              <a:t>Pérdida de VM protectora</a:t>
            </a:r>
            <a:endParaRPr lang="es-AR" i="1" dirty="0">
              <a:solidFill>
                <a:schemeClr val="tx1"/>
              </a:solidFill>
            </a:endParaRP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02414505-DF6A-8FD4-C80D-445C283CC9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9572" y="6492875"/>
            <a:ext cx="2933552" cy="133264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CDAC08DC-744C-C68B-D0BB-11269EBF21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41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237"/>
    </mc:Choice>
    <mc:Fallback xmlns="">
      <p:transition spd="slow" advTm="482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4.1|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1|7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23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8|17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"/>
</p:tagLst>
</file>

<file path=ppt/theme/theme1.xml><?xml version="1.0" encoding="utf-8"?>
<a:theme xmlns:a="http://schemas.openxmlformats.org/drawingml/2006/main" name="Tema de Office">
  <a:themeElements>
    <a:clrScheme name="Capoos">
      <a:dk1>
        <a:srgbClr val="161A24"/>
      </a:dk1>
      <a:lt1>
        <a:sysClr val="window" lastClr="FFFFFF"/>
      </a:lt1>
      <a:dk2>
        <a:srgbClr val="6B2DDE"/>
      </a:dk2>
      <a:lt2>
        <a:srgbClr val="FF5033"/>
      </a:lt2>
      <a:accent1>
        <a:srgbClr val="41D3B3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41D3B3"/>
      </a:hlink>
      <a:folHlink>
        <a:srgbClr val="6B2DD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737</TotalTime>
  <Words>1052</Words>
  <Application>Microsoft Office PowerPoint</Application>
  <PresentationFormat>Panorámica</PresentationFormat>
  <Paragraphs>191</Paragraphs>
  <Slides>29</Slides>
  <Notes>0</Notes>
  <HiddenSlides>0</HiddenSlides>
  <MMClips>30</MMClips>
  <ScaleCrop>false</ScaleCrop>
  <HeadingPairs>
    <vt:vector size="8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29</vt:i4>
      </vt:variant>
    </vt:vector>
  </HeadingPairs>
  <TitlesOfParts>
    <vt:vector size="40" baseType="lpstr">
      <vt:lpstr>Arial</vt:lpstr>
      <vt:lpstr>Calibri</vt:lpstr>
      <vt:lpstr>Calibri Light</vt:lpstr>
      <vt:lpstr>K2D</vt:lpstr>
      <vt:lpstr>Montserrat</vt:lpstr>
      <vt:lpstr>Times New Roman</vt:lpstr>
      <vt:lpstr>var(--nova-font-family-sans-serif)</vt:lpstr>
      <vt:lpstr>Wingdings</vt:lpstr>
      <vt:lpstr>Tema de Office</vt:lpstr>
      <vt:lpstr>Diapositiva</vt:lpstr>
      <vt:lpstr>Image</vt:lpstr>
      <vt:lpstr>Presentación de PowerPoint</vt:lpstr>
      <vt:lpstr>Objetivos</vt:lpstr>
      <vt:lpstr>Ventilación Mecánica: Etapas</vt:lpstr>
      <vt:lpstr>Complicaciones: lesión diafragmática/debilidad</vt:lpstr>
      <vt:lpstr>Asincronías</vt:lpstr>
      <vt:lpstr>Presión aplicada = Presión Elástica inspiratoria + Presión Resistiva + Presión Elástica umbral</vt:lpstr>
      <vt:lpstr>Presentación de PowerPoint</vt:lpstr>
      <vt:lpstr>Asincronías en pacientes con SDRA Durante la Inspiración</vt:lpstr>
      <vt:lpstr>Asincronías en pacientes con SDRA Doble disparo (durante la Inspiración o espiración)</vt:lpstr>
      <vt:lpstr>Asincronías en pacientes con SDRA Durante la Espiración</vt:lpstr>
      <vt:lpstr>Asincronía de flujo: Efecto del esfuerzo inspiratorio</vt:lpstr>
      <vt:lpstr>Modo VC-CMV y Ecuación de Movimiento de los Gases</vt:lpstr>
      <vt:lpstr>Asincronía de flujo: curva Presión-Tiempo en VC-A/CMV</vt:lpstr>
      <vt:lpstr>Flujo y trabajo respiratorio</vt:lpstr>
      <vt:lpstr>Asincronía de flujo y efecto del Rise Time: curva Presión-Tiempo en PC-A/CMV</vt:lpstr>
      <vt:lpstr>Presentación de PowerPoint</vt:lpstr>
      <vt:lpstr>Efecto del flujo pico: comparación PSV y VC</vt:lpstr>
      <vt:lpstr>Trabajo respiratorio y flujo: Modos ventilatorios</vt:lpstr>
      <vt:lpstr>Presentación de PowerPoint</vt:lpstr>
      <vt:lpstr>Efecto del Tiempo de Rampa en PS</vt:lpstr>
      <vt:lpstr>Efecto de Tiempo de Rampa en PS</vt:lpstr>
      <vt:lpstr>Ciclado demorado</vt:lpstr>
      <vt:lpstr>Asincronía de flujo + ciclado demorado</vt:lpstr>
      <vt:lpstr>Ciclado en Presión Soporte</vt:lpstr>
      <vt:lpstr>Asincronía de Ciclado</vt:lpstr>
      <vt:lpstr>Asincronía de flujo</vt:lpstr>
      <vt:lpstr>Conclusiones</vt:lpstr>
      <vt:lpstr>Actividades de Integración</vt:lpstr>
      <vt:lpstr>Gracias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lucio santana</dc:creator>
  <cp:lastModifiedBy>JOSE MAURICIO LANDEROS SERENDERO</cp:lastModifiedBy>
  <cp:revision>31</cp:revision>
  <dcterms:created xsi:type="dcterms:W3CDTF">2023-05-03T16:50:36Z</dcterms:created>
  <dcterms:modified xsi:type="dcterms:W3CDTF">2023-11-27T16:20:23Z</dcterms:modified>
</cp:coreProperties>
</file>