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9" r:id="rId3"/>
    <p:sldId id="362" r:id="rId4"/>
    <p:sldId id="258" r:id="rId5"/>
    <p:sldId id="265" r:id="rId6"/>
    <p:sldId id="267" r:id="rId7"/>
    <p:sldId id="365" r:id="rId8"/>
    <p:sldId id="393" r:id="rId9"/>
    <p:sldId id="395" r:id="rId10"/>
    <p:sldId id="406" r:id="rId1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A24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E4D19-D3DE-4D5A-9C8F-C31CD14E3C83}" type="datetimeFigureOut">
              <a:rPr lang="es-AR" smtClean="0"/>
              <a:t>27/11/2023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B0256-E012-46A2-8A15-12B75F61922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85412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3813" y="763588"/>
            <a:ext cx="6905626" cy="3884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5" name="Google Shape;195;p12:notes"/>
          <p:cNvSpPr txBox="1">
            <a:spLocks noGrp="1"/>
          </p:cNvSpPr>
          <p:nvPr>
            <p:ph type="body" idx="1"/>
          </p:nvPr>
        </p:nvSpPr>
        <p:spPr>
          <a:xfrm>
            <a:off x="914401" y="4724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3813" y="763588"/>
            <a:ext cx="6905626" cy="3884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6" name="Google Shape;216;p14:notes"/>
          <p:cNvSpPr txBox="1">
            <a:spLocks noGrp="1"/>
          </p:cNvSpPr>
          <p:nvPr>
            <p:ph type="body" idx="1"/>
          </p:nvPr>
        </p:nvSpPr>
        <p:spPr>
          <a:xfrm>
            <a:off x="914401" y="4724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397A84DA-EFDA-B8C0-505B-7BF75F9D70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40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69CE8CD-2776-C317-BF9A-00105CF46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5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23BB9F22-1597-6752-5191-CB6F9B5637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2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D0531ACF-67BC-F2F3-39A5-3606E5BC5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0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Encabezado de sec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58E526E-9746-EC2C-C1BA-23CB60F93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2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8E74C-0E49-92BE-55BF-3D0D7953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2B355-E230-640B-6AC2-D1C8CF7DA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BA897D-19C8-38C9-67E6-67586565B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71E69DE-9145-0061-0730-5D2F9FBA8E5F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49DFC8C-DBEA-0EFC-9BF3-8FB8F6782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05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os obje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8E74C-0E49-92BE-55BF-3D0D7953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2B355-E230-640B-6AC2-D1C8CF7DA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BA897D-19C8-38C9-67E6-67586565B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4FD76F2-A491-CCBE-A92A-201FAC5F0901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CF11A79E-B206-58F9-4C81-0BFCC06F8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98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DB8E95C-4697-1C33-36EE-3961797F7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48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a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FBCF751-7E23-2464-0CCA-E68B9B8E8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44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D79DB3E-0C2A-D1FC-25B0-74186520239A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3D598FC5-0121-D3AC-03F1-75F49D862E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95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a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01EBA61-3715-58BF-7FF8-539DE85D7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78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99F98-EC53-4A00-BF96-1D96800D1016}" type="slidenum">
              <a:rPr lang="es-CL" smtClean="0"/>
              <a:t>‹Nº›</a:t>
            </a:fld>
            <a:endParaRPr lang="es-CL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E76030E4-68E7-E7FD-6BE2-3356283279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8224" y="6354523"/>
            <a:ext cx="1455576" cy="36695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480E837-E120-0B18-8E89-72C10E66BDA3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97302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46E13E88-F14C-4CCD-3AAA-36A0C142F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36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C6BF858-5FA4-EE2F-50A1-C72AD78A70F0}"/>
              </a:ext>
            </a:extLst>
          </p:cNvPr>
          <p:cNvSpPr/>
          <p:nvPr userDrawn="1"/>
        </p:nvSpPr>
        <p:spPr>
          <a:xfrm>
            <a:off x="838200" y="1859120"/>
            <a:ext cx="10515600" cy="629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0A1BF29-29B4-CF7F-CA46-07E29C75A1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29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lo el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1142016-D671-E0FD-1921-3C5042CEC149}"/>
              </a:ext>
            </a:extLst>
          </p:cNvPr>
          <p:cNvSpPr/>
          <p:nvPr userDrawn="1"/>
        </p:nvSpPr>
        <p:spPr>
          <a:xfrm>
            <a:off x="838200" y="1859120"/>
            <a:ext cx="10515600" cy="629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7624240-60A9-1194-04E9-FA615EDE96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10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74B7D8A-E312-38AD-BA8D-B62EDEA0ACBD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E6191B8-6D9B-7897-19BE-0FEEEDCA3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58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Solo el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F71B26E-4FA4-307B-0C17-45FF876B6AF6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5C2196F8-BB96-606C-2D47-80D18A993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89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DD99A73B-E83C-4BDF-C51A-C86A0CE77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66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71159129-443F-47CD-54D6-1EBE6B8CD7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51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F45278-408F-78E1-60B3-9C65B4928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68221"/>
            <a:ext cx="6172200" cy="5092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9B07742-2256-2D74-04E7-A9BF7E50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908C1567-49C9-6C8C-6165-0E2BE86EF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0FBCA72-D171-C906-4D4B-109602FB60BF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7AAF284B-0010-F7D5-97B7-01C21B4289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14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ido con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F45278-408F-78E1-60B3-9C65B4928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68221"/>
            <a:ext cx="6172200" cy="509283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9B07742-2256-2D74-04E7-A9BF7E50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908C1567-49C9-6C8C-6165-0E2BE86EF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0FBCA72-D171-C906-4D4B-109602FB60BF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19406A6B-5BBF-E2F1-CD63-35F1A352A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11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Imagen con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9BED1-D0DD-A7E6-8904-0304062E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BDE12E-ACA7-AB0F-06D3-C0783C52D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768220"/>
            <a:ext cx="6172200" cy="51007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18AA09-B5D7-5C07-E7F4-265944B02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A1980AA-B6A4-71D6-E357-DFBEDCA7E270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83B7544-4BCD-8DDE-26E1-5C30AC7FB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9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Imagen con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9BED1-D0DD-A7E6-8904-0304062E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BDE12E-ACA7-AB0F-06D3-C0783C52D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768220"/>
            <a:ext cx="6172200" cy="51007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18AA09-B5D7-5C07-E7F4-265944B02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A1980AA-B6A4-71D6-E357-DFBEDCA7E270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A519867A-EDBB-9BAB-5B0C-360C70A75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95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8DA9B6D-0E6D-D57D-1F0D-7B16B1610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00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Diapositiva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669AE21-75F9-64E5-FE38-B32014C4F8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23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a de títul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2012E49-25A5-8AA3-579E-525C962A5B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8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E7EAA6F4-BFF7-AFAF-F482-C44D499AE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2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4CF56364-CFF0-2039-6285-B7F0C68C17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1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7B19C-9056-ACC4-F5E5-EFAB5867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8B641D-B8C6-A307-A319-743ABC6F9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F2D146-0974-0AF8-A641-6A2BD58C15E2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5C65FE0-6C07-6ACF-7305-8F5B874FA4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7B19C-9056-ACC4-F5E5-EFAB5867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8B641D-B8C6-A307-A319-743ABC6F9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F2D146-0974-0AF8-A641-6A2BD58C15E2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A593C55-B0BC-62AC-D277-E8E7BC60C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79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A03D392-296B-9907-FB21-18F1768F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A8052B-1EFB-EF0E-701C-5DD019825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5297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80" r:id="rId3"/>
    <p:sldLayoutId id="2147483681" r:id="rId4"/>
    <p:sldLayoutId id="2147483659" r:id="rId5"/>
    <p:sldLayoutId id="2147483660" r:id="rId6"/>
    <p:sldLayoutId id="2147483661" r:id="rId7"/>
    <p:sldLayoutId id="2147483650" r:id="rId8"/>
    <p:sldLayoutId id="2147483662" r:id="rId9"/>
    <p:sldLayoutId id="2147483651" r:id="rId10"/>
    <p:sldLayoutId id="2147483678" r:id="rId11"/>
    <p:sldLayoutId id="2147483663" r:id="rId12"/>
    <p:sldLayoutId id="2147483679" r:id="rId13"/>
    <p:sldLayoutId id="2147483652" r:id="rId14"/>
    <p:sldLayoutId id="2147483664" r:id="rId15"/>
    <p:sldLayoutId id="2147483665" r:id="rId16"/>
    <p:sldLayoutId id="2147483675" r:id="rId17"/>
    <p:sldLayoutId id="2147483676" r:id="rId18"/>
    <p:sldLayoutId id="2147483677" r:id="rId19"/>
    <p:sldLayoutId id="2147483654" r:id="rId20"/>
    <p:sldLayoutId id="2147483666" r:id="rId21"/>
    <p:sldLayoutId id="2147483673" r:id="rId22"/>
    <p:sldLayoutId id="2147483674" r:id="rId23"/>
    <p:sldLayoutId id="2147483655" r:id="rId24"/>
    <p:sldLayoutId id="2147483667" r:id="rId25"/>
    <p:sldLayoutId id="2147483668" r:id="rId26"/>
    <p:sldLayoutId id="2147483672" r:id="rId27"/>
    <p:sldLayoutId id="2147483671" r:id="rId28"/>
    <p:sldLayoutId id="2147483670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K2D" panose="00000500000000000000" pitchFamily="2" charset="-34"/>
          <a:ea typeface="+mj-ea"/>
          <a:cs typeface="K2D" panose="00000500000000000000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61A24"/>
          </a:solidFill>
          <a:latin typeface="Montserrat" panose="00000500000000000000" pitchFamily="2" charset="0"/>
          <a:ea typeface="+mn-ea"/>
          <a:cs typeface="K2D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mailto:bezzi.marco@gmail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53241C5-B4E0-22FD-7C99-9BF18B925FD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26721" y="4244454"/>
            <a:ext cx="9964945" cy="2456597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s-ES" sz="3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Marco </a:t>
            </a:r>
            <a:r>
              <a:rPr lang="es-ES" sz="3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Bezzi</a:t>
            </a:r>
            <a:endParaRPr lang="es-ES" sz="3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Prof. Lic. Kinesiólogo Fisiatra. Argentina</a:t>
            </a: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Hospital D. F. Santojanni. Buenos Aires</a:t>
            </a: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Sanatorio Otamendi. Buenos Aires</a:t>
            </a:r>
          </a:p>
          <a:p>
            <a:pPr algn="l"/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Capítulo de Kinesiología Intensivista/Comité de </a:t>
            </a:r>
            <a:r>
              <a:rPr lang="es-AR" sz="25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Neumonología</a:t>
            </a:r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Crítica. Sociedad Argentina de Terapia Intensiva</a:t>
            </a:r>
          </a:p>
          <a:p>
            <a:pPr algn="l"/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PROAKI. Sociedad Argentina de Terapia Intensiva-Editorial Panamericana</a:t>
            </a:r>
          </a:p>
          <a:p>
            <a:pPr algn="l"/>
            <a:r>
              <a:rPr lang="es-AR" sz="2500" i="1" dirty="0">
                <a:hlinkClick r:id="rId4"/>
              </a:rPr>
              <a:t>bezzi.marco@gmail.com</a:t>
            </a:r>
            <a:endParaRPr lang="es-AR" sz="2500" i="1" dirty="0"/>
          </a:p>
          <a:p>
            <a:r>
              <a:rPr lang="es-AR" sz="2800" b="1" i="0" dirty="0">
                <a:solidFill>
                  <a:schemeClr val="bg1"/>
                </a:solidFill>
                <a:effectLst/>
                <a:latin typeface="var(--nova-font-family-sans-serif)"/>
              </a:rPr>
              <a:t>ORCID </a:t>
            </a:r>
            <a:r>
              <a:rPr lang="es-AR" sz="2800" b="1" i="0" dirty="0" err="1">
                <a:solidFill>
                  <a:schemeClr val="bg1"/>
                </a:solidFill>
                <a:effectLst/>
                <a:latin typeface="var(--nova-font-family-sans-serif)"/>
              </a:rPr>
              <a:t>iD</a:t>
            </a:r>
            <a:r>
              <a:rPr lang="es-AR" sz="2800" b="1" i="0" dirty="0">
                <a:solidFill>
                  <a:schemeClr val="bg1"/>
                </a:solidFill>
                <a:effectLst/>
                <a:latin typeface="var(--nova-font-family-sans-serif)"/>
              </a:rPr>
              <a:t> </a:t>
            </a:r>
            <a:r>
              <a:rPr lang="es-AR" sz="2800" b="0" i="0" dirty="0">
                <a:solidFill>
                  <a:schemeClr val="bg1"/>
                </a:solidFill>
                <a:effectLst/>
                <a:latin typeface="var(--nova-font-family-sans-serif)"/>
              </a:rPr>
              <a:t>0000-0002-3711-0989</a:t>
            </a:r>
            <a:endParaRPr lang="es-AR" sz="2500" i="1" dirty="0"/>
          </a:p>
          <a:p>
            <a:pPr algn="l"/>
            <a:r>
              <a:rPr lang="es-AR" sz="2500" i="1" dirty="0"/>
              <a:t>https://www.researchgate.net/profile/Marco-Bezzi-4</a:t>
            </a:r>
          </a:p>
          <a:p>
            <a:pPr algn="l"/>
            <a:endParaRPr lang="es-AR" sz="19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2EABAA-58E8-AC86-5229-09D7FCE21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8291"/>
            <a:ext cx="2227053" cy="199771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5CB26-DDE2-A091-A8C7-12C0434E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390" y="0"/>
            <a:ext cx="7306099" cy="338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B26825D-B3F5-2506-B4C6-100E14E82BA1}"/>
              </a:ext>
            </a:extLst>
          </p:cNvPr>
          <p:cNvSpPr txBox="1">
            <a:spLocks/>
          </p:cNvSpPr>
          <p:nvPr/>
        </p:nvSpPr>
        <p:spPr>
          <a:xfrm>
            <a:off x="2227053" y="2108290"/>
            <a:ext cx="9964945" cy="19977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cs typeface="K2D" panose="00000500000000000000"/>
              </a:rPr>
              <a:t>Módulo 2</a:t>
            </a:r>
          </a:p>
          <a:p>
            <a:r>
              <a:rPr lang="es-ES" sz="4800" b="1" dirty="0">
                <a:cs typeface="K2D" panose="00000500000000000000"/>
              </a:rPr>
              <a:t>Evaluación del Cierre de la Vía Aérea y del Potencial de Reclutamiento en pacientes con SDRA</a:t>
            </a:r>
          </a:p>
          <a:p>
            <a:r>
              <a:rPr lang="es-ES" sz="4800" b="1" dirty="0">
                <a:cs typeface="K2D" panose="00000500000000000000"/>
              </a:rPr>
              <a:t>Clase 2</a:t>
            </a:r>
            <a:endParaRPr lang="es-AR" sz="4800" b="1" dirty="0">
              <a:cs typeface="K2D" panose="0000050000000000000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05AA86-603C-79A5-0898-F9334B32E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5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32"/>
    </mc:Choice>
    <mc:Fallback xmlns="">
      <p:transition spd="slow" advTm="14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04BDC-21B4-0AAB-179B-8FA254C5B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Actividades Integradoras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3B5E0E-6F5A-3B16-22FF-7B8995C1C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Registre la estrategia en que se titula la PEEP en los pacientes con VM y SDRA en su UTI.</a:t>
            </a:r>
          </a:p>
          <a:p>
            <a:endParaRPr lang="es-ES" dirty="0"/>
          </a:p>
          <a:p>
            <a:r>
              <a:rPr lang="es-ES" dirty="0"/>
              <a:t>Comparta su registro en el foro del módulo</a:t>
            </a:r>
          </a:p>
          <a:p>
            <a:pPr marL="0" indent="0">
              <a:buNone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7663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26"/>
    </mc:Choice>
    <mc:Fallback xmlns="">
      <p:transition spd="slow" advTm="4292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0D07B2-C32C-9401-5903-E5B591BFB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17D3DE-00C4-542A-B708-EC12B876E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Reclutamiento alveolar: diferencia entre incremento de volumen y reclutamiento.</a:t>
            </a:r>
          </a:p>
          <a:p>
            <a:r>
              <a:rPr lang="es-ES" dirty="0"/>
              <a:t>Importancia de conocer la </a:t>
            </a:r>
            <a:r>
              <a:rPr lang="es-ES" dirty="0" err="1"/>
              <a:t>reclutabilidad</a:t>
            </a:r>
            <a:r>
              <a:rPr lang="es-ES" dirty="0"/>
              <a:t> pulmonar: efectos adversos y beneficiosos de la presión positiva.</a:t>
            </a:r>
          </a:p>
          <a:p>
            <a:r>
              <a:rPr lang="es-ES" dirty="0"/>
              <a:t>Evaluación del potencial de reclutamiento a través de la maniobra de </a:t>
            </a:r>
            <a:r>
              <a:rPr lang="es-ES" dirty="0" err="1"/>
              <a:t>desreclutamiento</a:t>
            </a:r>
            <a:r>
              <a:rPr lang="es-ES" dirty="0"/>
              <a:t> en respiración única.</a:t>
            </a:r>
          </a:p>
          <a:p>
            <a:r>
              <a:rPr lang="es-ES" dirty="0"/>
              <a:t>Cálculo del cociente insuflación </a:t>
            </a:r>
            <a:r>
              <a:rPr lang="es-ES" dirty="0" err="1"/>
              <a:t>reclutabilidad</a:t>
            </a:r>
            <a:r>
              <a:rPr lang="es-ES" dirty="0"/>
              <a:t>.</a:t>
            </a:r>
          </a:p>
          <a:p>
            <a:r>
              <a:rPr lang="es-ES" dirty="0"/>
              <a:t>Programación de PEEP  según cociente I/R.</a:t>
            </a:r>
          </a:p>
          <a:p>
            <a:endParaRPr lang="es-A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7D1281-F302-0453-AF7A-76D3B1742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1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13"/>
    </mc:Choice>
    <mc:Fallback xmlns="">
      <p:transition spd="slow" advTm="34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43063"/>
            <a:ext cx="5954971" cy="387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CD3B63-9949-B9D2-3715-BA8C1BE4C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Programación de PEEP y fundamentos de la </a:t>
            </a:r>
            <a:r>
              <a:rPr lang="es-ES" dirty="0" err="1"/>
              <a:t>reclutabilidad</a:t>
            </a:r>
            <a:r>
              <a:rPr lang="es-ES" dirty="0"/>
              <a:t> pulmonar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C51351-200F-02A2-704D-D1579A739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sz="2000" b="1" u="sng" dirty="0"/>
              <a:t>Determinantes de la </a:t>
            </a:r>
            <a:r>
              <a:rPr lang="es-AR" sz="2000" b="1" u="sng" dirty="0" err="1"/>
              <a:t>Reclutabilidad</a:t>
            </a:r>
            <a:endParaRPr lang="es-AR" u="sng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AF5800A-0AEC-518D-A66F-62EADBCD7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2138" y="2768081"/>
            <a:ext cx="5615438" cy="3421581"/>
          </a:xfrm>
        </p:spPr>
        <p:txBody>
          <a:bodyPr>
            <a:normAutofit lnSpcReduction="10000"/>
          </a:bodyPr>
          <a:lstStyle/>
          <a:p>
            <a:r>
              <a:rPr lang="es-AR" dirty="0"/>
              <a:t>Distribución de los infiltrados: focal vs difuso</a:t>
            </a:r>
          </a:p>
          <a:p>
            <a:r>
              <a:rPr lang="es-AR" dirty="0"/>
              <a:t>Etiología de la lesión pulmonar: pulmonar vs extra pulmonar</a:t>
            </a:r>
          </a:p>
          <a:p>
            <a:r>
              <a:rPr lang="es-AR" dirty="0"/>
              <a:t>Gravedad de la lesión pulmonar: mod-severo vs mod-leve (PaO2/FiO2)</a:t>
            </a:r>
          </a:p>
          <a:p>
            <a:r>
              <a:rPr lang="es-AR" dirty="0"/>
              <a:t>Tiempo de desarrollo del SDRA: &lt;3-4 </a:t>
            </a:r>
            <a:r>
              <a:rPr lang="es-AR" dirty="0" err="1"/>
              <a:t>dias</a:t>
            </a:r>
            <a:r>
              <a:rPr lang="es-AR" dirty="0"/>
              <a:t> vs &gt; 1 semana</a:t>
            </a:r>
          </a:p>
          <a:p>
            <a:r>
              <a:rPr lang="es-AR" dirty="0"/>
              <a:t>Compromiso de la pared torácica</a:t>
            </a:r>
          </a:p>
          <a:p>
            <a:r>
              <a:rPr lang="es-AR" dirty="0"/>
              <a:t>Estabilidad hemodinámica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36AB33F-DB7F-6193-BE62-5D6E3300D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30"/>
    </mc:Choice>
    <mc:Fallback xmlns="">
      <p:transition spd="slow" advTm="100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8B7D97-C3DF-4F97-4FEA-C2FAFC5B8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246" y="2752384"/>
            <a:ext cx="4140634" cy="29706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BE7CB0E-EEB7-2BDA-34C3-E94DC18C6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6232" y="2752384"/>
            <a:ext cx="4445768" cy="297062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3CB0F0F-301A-EF24-672D-DF46AF2AF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6662" y="94479"/>
            <a:ext cx="6968682" cy="131519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AEA133D-6118-798E-E027-7A52F16E75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8650" y="6508807"/>
            <a:ext cx="2416629" cy="14565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48E7C19-9747-971A-DA63-8845CDC6E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756847"/>
            <a:ext cx="3636196" cy="275914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CCFC01B-330E-6292-9C39-5B15F71400BF}"/>
              </a:ext>
            </a:extLst>
          </p:cNvPr>
          <p:cNvSpPr/>
          <p:nvPr/>
        </p:nvSpPr>
        <p:spPr>
          <a:xfrm>
            <a:off x="3647266" y="2238233"/>
            <a:ext cx="4140634" cy="5141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Paw</a:t>
            </a:r>
            <a:r>
              <a:rPr lang="es-ES" sz="2400" b="1" dirty="0"/>
              <a:t> vs Gradiente </a:t>
            </a:r>
            <a:r>
              <a:rPr lang="es-ES" sz="2400" b="1" dirty="0" err="1"/>
              <a:t>Ppl</a:t>
            </a:r>
            <a:endParaRPr lang="es-AR" sz="2400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0855192-2652-35B2-9EE0-7823C3E4AAB2}"/>
              </a:ext>
            </a:extLst>
          </p:cNvPr>
          <p:cNvSpPr/>
          <p:nvPr/>
        </p:nvSpPr>
        <p:spPr>
          <a:xfrm>
            <a:off x="7787900" y="2236043"/>
            <a:ext cx="4404100" cy="5141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Presión sobreimpuesta vs Gradiente </a:t>
            </a:r>
            <a:r>
              <a:rPr lang="es-ES" sz="2000" b="1" dirty="0" err="1"/>
              <a:t>Ppl</a:t>
            </a:r>
            <a:endParaRPr lang="es-AR" sz="2000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E10D7BD-5259-CD03-9217-796DF270D33B}"/>
              </a:ext>
            </a:extLst>
          </p:cNvPr>
          <p:cNvSpPr/>
          <p:nvPr/>
        </p:nvSpPr>
        <p:spPr>
          <a:xfrm>
            <a:off x="0" y="2239379"/>
            <a:ext cx="3647266" cy="5141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PEEP y </a:t>
            </a:r>
            <a:r>
              <a:rPr lang="es-ES" sz="2400" b="1" dirty="0" err="1"/>
              <a:t>Vt</a:t>
            </a:r>
            <a:endParaRPr lang="es-AR" sz="2400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E1D4ECA-42C4-5F44-08EF-4EF7E716B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06"/>
    </mc:Choice>
    <mc:Fallback xmlns="">
      <p:transition spd="slow" advTm="59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3184" y="2269316"/>
            <a:ext cx="3388245" cy="396504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6"/>
          <p:cNvSpPr txBox="1"/>
          <p:nvPr/>
        </p:nvSpPr>
        <p:spPr>
          <a:xfrm>
            <a:off x="980086" y="1872564"/>
            <a:ext cx="18744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PaO</a:t>
            </a:r>
            <a:r>
              <a:rPr lang="en-US" b="1" i="1" baseline="-25000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r>
              <a:rPr lang="en-US" b="1" i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/FiO</a:t>
            </a:r>
            <a:r>
              <a:rPr lang="en-US" b="1" i="1" baseline="-25000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b="1" i="1" dirty="0">
              <a:solidFill>
                <a:schemeClr val="bg1"/>
              </a:solidFill>
            </a:endParaRPr>
          </a:p>
        </p:txBody>
      </p:sp>
      <p:cxnSp>
        <p:nvCxnSpPr>
          <p:cNvPr id="201" name="Google Shape;201;p26"/>
          <p:cNvCxnSpPr/>
          <p:nvPr/>
        </p:nvCxnSpPr>
        <p:spPr>
          <a:xfrm>
            <a:off x="1556761" y="2548938"/>
            <a:ext cx="0" cy="3289652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2" name="Google Shape;202;p26"/>
          <p:cNvSpPr txBox="1"/>
          <p:nvPr/>
        </p:nvSpPr>
        <p:spPr>
          <a:xfrm>
            <a:off x="1917307" y="6135335"/>
            <a:ext cx="144799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Goligher EC, AJRCCM 2014</a:t>
            </a:r>
            <a:endParaRPr/>
          </a:p>
        </p:txBody>
      </p:sp>
      <p:sp>
        <p:nvSpPr>
          <p:cNvPr id="203" name="Google Shape;203;p26"/>
          <p:cNvSpPr txBox="1"/>
          <p:nvPr/>
        </p:nvSpPr>
        <p:spPr>
          <a:xfrm>
            <a:off x="3753042" y="2948599"/>
            <a:ext cx="4799429" cy="3186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en-US" sz="2000" b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El </a:t>
            </a:r>
            <a:r>
              <a:rPr lang="en-US" sz="2000" b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a</a:t>
            </a:r>
            <a:r>
              <a:rPr lang="en-US" b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umento</a:t>
            </a:r>
            <a:r>
              <a:rPr lang="en-US" b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de PEEP </a:t>
            </a:r>
            <a:r>
              <a:rPr lang="en-US" b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que</a:t>
            </a:r>
            <a:r>
              <a:rPr lang="en-US" b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resulta</a:t>
            </a:r>
            <a:r>
              <a:rPr lang="en-US" b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en un </a:t>
            </a:r>
            <a:r>
              <a:rPr lang="en-US" b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cambio</a:t>
            </a:r>
            <a:r>
              <a:rPr lang="en-US" b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en la </a:t>
            </a:r>
            <a:r>
              <a:rPr lang="en-US" b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oxigenación</a:t>
            </a:r>
            <a:r>
              <a:rPr lang="en-US" b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puede</a:t>
            </a:r>
            <a:r>
              <a:rPr lang="en-US" b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ser</a:t>
            </a:r>
            <a:r>
              <a:rPr lang="en-US" b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el </a:t>
            </a:r>
            <a:r>
              <a:rPr lang="en-US" b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resultado</a:t>
            </a:r>
            <a:r>
              <a:rPr lang="en-US" b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de:</a:t>
            </a:r>
          </a:p>
          <a:p>
            <a:pPr>
              <a:buClr>
                <a:schemeClr val="dk1"/>
              </a:buClr>
              <a:buSzPts val="2400"/>
            </a:pPr>
            <a:endParaRPr dirty="0">
              <a:solidFill>
                <a:schemeClr val="bg1"/>
              </a:solidFill>
            </a:endParaRPr>
          </a:p>
          <a:p>
            <a:pPr marL="742950" lvl="1" indent="-285750"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MEJOR OXIGENACIÓN: </a:t>
            </a:r>
            <a:r>
              <a:rPr lang="en-US" i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disminución</a:t>
            </a:r>
            <a:r>
              <a:rPr lang="en-US" i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en el </a:t>
            </a:r>
            <a:r>
              <a:rPr lang="en-US" i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gasto</a:t>
            </a:r>
            <a:r>
              <a:rPr lang="en-US" i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cardíaco</a:t>
            </a:r>
            <a:r>
              <a:rPr lang="en-US" i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y </a:t>
            </a:r>
            <a:r>
              <a:rPr lang="en-US" i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consecuentemente</a:t>
            </a:r>
            <a:r>
              <a:rPr lang="en-US" i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del Shunt</a:t>
            </a:r>
          </a:p>
          <a:p>
            <a:pPr marL="742950" lvl="1" indent="-285750"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endParaRPr dirty="0">
              <a:solidFill>
                <a:schemeClr val="bg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742950" lvl="1" indent="-285750"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PEOR OXIGENACIÓN: </a:t>
            </a:r>
            <a:r>
              <a:rPr lang="en-US" i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aumento</a:t>
            </a:r>
            <a:r>
              <a:rPr lang="en-US" i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del shunt </a:t>
            </a:r>
            <a:r>
              <a:rPr lang="en-US" i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intracardíaco</a:t>
            </a:r>
            <a:r>
              <a:rPr lang="en-US" i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derecha-izquierda</a:t>
            </a:r>
            <a:endParaRPr i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352" y="2948600"/>
            <a:ext cx="3717648" cy="284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7C94727A-932B-C94E-0B76-CC49D98A5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¿Cómo evaluamos la respuesta a la PEEP? Oxigenación</a:t>
            </a:r>
            <a:endParaRPr lang="es-A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E37965-1E93-B4C5-196B-9A86A6806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7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48"/>
    </mc:Choice>
    <mc:Fallback xmlns="">
      <p:transition spd="slow" advTm="111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 txBox="1"/>
          <p:nvPr/>
        </p:nvSpPr>
        <p:spPr>
          <a:xfrm>
            <a:off x="1524000" y="1847811"/>
            <a:ext cx="3384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¿MEJOR COMPLIANCE?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223" name="Google Shape;223;p28"/>
          <p:cNvSpPr txBox="1"/>
          <p:nvPr/>
        </p:nvSpPr>
        <p:spPr>
          <a:xfrm>
            <a:off x="6411035" y="1692051"/>
            <a:ext cx="4534469" cy="106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Problema</a:t>
            </a:r>
            <a:r>
              <a:rPr lang="en-US" sz="2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v"/>
            </a:pPr>
            <a:r>
              <a:rPr lang="en-US" sz="2400" i="1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Reclutamiento</a:t>
            </a:r>
            <a:r>
              <a:rPr lang="en-US" sz="24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tidal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v"/>
            </a:pPr>
            <a:r>
              <a:rPr lang="en-US" sz="24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Compliance CW</a:t>
            </a:r>
            <a:endParaRPr sz="24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11035" y="3095348"/>
            <a:ext cx="4320480" cy="34563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" name="Google Shape;225;p28"/>
          <p:cNvCxnSpPr/>
          <p:nvPr/>
        </p:nvCxnSpPr>
        <p:spPr>
          <a:xfrm rot="10800000" flipH="1">
            <a:off x="8678269" y="4104854"/>
            <a:ext cx="486054" cy="485662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6" name="Google Shape;226;p28"/>
          <p:cNvCxnSpPr/>
          <p:nvPr/>
        </p:nvCxnSpPr>
        <p:spPr>
          <a:xfrm rot="10800000" flipH="1">
            <a:off x="8371621" y="4050689"/>
            <a:ext cx="613295" cy="396046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7" name="Google Shape;227;p28"/>
          <p:cNvCxnSpPr/>
          <p:nvPr/>
        </p:nvCxnSpPr>
        <p:spPr>
          <a:xfrm rot="10800000" flipH="1">
            <a:off x="7957980" y="4692025"/>
            <a:ext cx="613295" cy="396046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88" y="2390298"/>
            <a:ext cx="4152900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40" y="6613341"/>
            <a:ext cx="2409825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F14952C8-B9B3-3F0F-6131-FD9729A2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¿Cómo evaluamos la respuesta a la PEEP? </a:t>
            </a:r>
            <a:r>
              <a:rPr lang="es-ES" dirty="0" err="1"/>
              <a:t>Compliance</a:t>
            </a:r>
            <a:endParaRPr lang="es-A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1E5D6E-B751-5B5D-0126-9146C48B7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8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84"/>
    </mc:Choice>
    <mc:Fallback xmlns="">
      <p:transition spd="slow" advTm="76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Para qué programamos la PEEP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992573" y="4885899"/>
            <a:ext cx="7792872" cy="1855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Clr>
                <a:schemeClr val="dk1"/>
              </a:buClr>
              <a:buSzPts val="1300"/>
              <a:buFont typeface="Wingdings" panose="05000000000000000000" pitchFamily="2" charset="2"/>
              <a:buChar char="ü"/>
            </a:pPr>
            <a:r>
              <a:rPr lang="en-US" sz="2400" i="1" dirty="0" err="1">
                <a:solidFill>
                  <a:schemeClr val="bg1"/>
                </a:solidFill>
              </a:rPr>
              <a:t>Mejorar</a:t>
            </a:r>
            <a:r>
              <a:rPr lang="en-US" sz="2400" i="1" dirty="0">
                <a:solidFill>
                  <a:schemeClr val="bg1"/>
                </a:solidFill>
              </a:rPr>
              <a:t> el </a:t>
            </a:r>
            <a:r>
              <a:rPr lang="en-US" sz="2400" i="1" dirty="0" err="1">
                <a:solidFill>
                  <a:schemeClr val="bg1"/>
                </a:solidFill>
              </a:rPr>
              <a:t>Intercambio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Gaseoso</a:t>
            </a:r>
            <a:r>
              <a:rPr lang="en-US" sz="2400" i="1" dirty="0">
                <a:solidFill>
                  <a:schemeClr val="bg1"/>
                </a:solidFill>
              </a:rPr>
              <a:t> (</a:t>
            </a:r>
            <a:r>
              <a:rPr lang="en-US" sz="2400" i="1" dirty="0" err="1">
                <a:solidFill>
                  <a:schemeClr val="bg1"/>
                </a:solidFill>
              </a:rPr>
              <a:t>desde</a:t>
            </a:r>
            <a:r>
              <a:rPr lang="en-US" sz="2400" i="1" dirty="0">
                <a:solidFill>
                  <a:schemeClr val="bg1"/>
                </a:solidFill>
              </a:rPr>
              <a:t> Ashbaugh 1967)</a:t>
            </a:r>
          </a:p>
          <a:p>
            <a:pPr marL="457200" indent="-457200">
              <a:spcBef>
                <a:spcPts val="390"/>
              </a:spcBef>
              <a:buClr>
                <a:schemeClr val="dk1"/>
              </a:buClr>
              <a:buSzPts val="1300"/>
              <a:buFont typeface="Wingdings" panose="05000000000000000000" pitchFamily="2" charset="2"/>
              <a:buChar char="ü"/>
            </a:pPr>
            <a:r>
              <a:rPr lang="en-US" sz="2400" i="1" dirty="0">
                <a:solidFill>
                  <a:schemeClr val="bg1"/>
                </a:solidFill>
              </a:rPr>
              <a:t>Para </a:t>
            </a:r>
            <a:r>
              <a:rPr lang="en-US" sz="2400" i="1" dirty="0" err="1">
                <a:solidFill>
                  <a:schemeClr val="bg1"/>
                </a:solidFill>
              </a:rPr>
              <a:t>reducir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atelectrauma</a:t>
            </a:r>
            <a:r>
              <a:rPr lang="en-US" sz="2400" i="1" dirty="0">
                <a:solidFill>
                  <a:schemeClr val="bg1"/>
                </a:solidFill>
              </a:rPr>
              <a:t> (</a:t>
            </a:r>
            <a:r>
              <a:rPr lang="en-US" sz="2400" i="1" dirty="0" err="1">
                <a:solidFill>
                  <a:schemeClr val="bg1"/>
                </a:solidFill>
              </a:rPr>
              <a:t>Muscedere</a:t>
            </a:r>
            <a:r>
              <a:rPr lang="en-US" sz="2400" i="1" dirty="0">
                <a:solidFill>
                  <a:schemeClr val="bg1"/>
                </a:solidFill>
              </a:rPr>
              <a:t> 1994)</a:t>
            </a:r>
          </a:p>
          <a:p>
            <a:pPr marL="457200" indent="-457200">
              <a:spcBef>
                <a:spcPts val="390"/>
              </a:spcBef>
              <a:buClr>
                <a:schemeClr val="dk1"/>
              </a:buClr>
              <a:buSzPts val="1300"/>
              <a:buFont typeface="Wingdings" panose="05000000000000000000" pitchFamily="2" charset="2"/>
              <a:buChar char="ü"/>
            </a:pPr>
            <a:r>
              <a:rPr lang="en-US" sz="2400" i="1" dirty="0">
                <a:solidFill>
                  <a:schemeClr val="bg1"/>
                </a:solidFill>
              </a:rPr>
              <a:t>Para </a:t>
            </a:r>
            <a:r>
              <a:rPr lang="en-US" sz="2400" i="1" dirty="0" err="1">
                <a:solidFill>
                  <a:schemeClr val="bg1"/>
                </a:solidFill>
              </a:rPr>
              <a:t>reducir</a:t>
            </a:r>
            <a:r>
              <a:rPr lang="en-US" sz="2400" i="1" dirty="0">
                <a:solidFill>
                  <a:schemeClr val="bg1"/>
                </a:solidFill>
              </a:rPr>
              <a:t> tidal volume induced strain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62" y="1952501"/>
            <a:ext cx="8450894" cy="315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559873-AF5F-984B-5FBA-970E70097955}"/>
              </a:ext>
            </a:extLst>
          </p:cNvPr>
          <p:cNvSpPr/>
          <p:nvPr/>
        </p:nvSpPr>
        <p:spPr>
          <a:xfrm>
            <a:off x="1675137" y="1933520"/>
            <a:ext cx="4630128" cy="1164527"/>
          </a:xfrm>
          <a:prstGeom prst="rect">
            <a:avLst/>
          </a:prstGeom>
          <a:solidFill>
            <a:srgbClr val="E521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E22C0F5-C36E-E04E-7518-852ED29C05FD}"/>
              </a:ext>
            </a:extLst>
          </p:cNvPr>
          <p:cNvSpPr/>
          <p:nvPr/>
        </p:nvSpPr>
        <p:spPr>
          <a:xfrm>
            <a:off x="1675137" y="3100323"/>
            <a:ext cx="4630128" cy="925774"/>
          </a:xfrm>
          <a:prstGeom prst="rect">
            <a:avLst/>
          </a:prstGeom>
          <a:solidFill>
            <a:srgbClr val="00206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94BE08E-E7BE-6F1D-7D38-91A319160922}"/>
              </a:ext>
            </a:extLst>
          </p:cNvPr>
          <p:cNvSpPr/>
          <p:nvPr/>
        </p:nvSpPr>
        <p:spPr>
          <a:xfrm>
            <a:off x="1675137" y="4037008"/>
            <a:ext cx="4630128" cy="1069225"/>
          </a:xfrm>
          <a:prstGeom prst="rect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1E9039C-415D-3F8D-1462-244FE0D04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7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51"/>
    </mc:Choice>
    <mc:Fallback xmlns="">
      <p:transition spd="slow" advTm="93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4264" y="2603498"/>
            <a:ext cx="3302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8;p19"/>
          <p:cNvSpPr/>
          <p:nvPr/>
        </p:nvSpPr>
        <p:spPr>
          <a:xfrm>
            <a:off x="1322264" y="2603498"/>
            <a:ext cx="3302000" cy="63343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RECLUTAMIENTO</a:t>
            </a:r>
            <a:endParaRPr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Google Shape;136;p19"/>
          <p:cNvSpPr txBox="1"/>
          <p:nvPr/>
        </p:nvSpPr>
        <p:spPr>
          <a:xfrm>
            <a:off x="1322264" y="3236933"/>
            <a:ext cx="3302000" cy="1200329"/>
          </a:xfrm>
          <a:prstGeom prst="rect">
            <a:avLst/>
          </a:prstGeom>
          <a:solidFill>
            <a:srgbClr val="FFFFF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  <a:defRPr/>
            </a:pPr>
            <a:r>
              <a:rPr lang="en-US" i="1" kern="0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DISMINUCIÓN DEL STRESS - STRAIN </a:t>
            </a:r>
            <a:endParaRPr i="1" kern="0" dirty="0">
              <a:solidFill>
                <a:schemeClr val="bg1"/>
              </a:solidFill>
            </a:endParaRPr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  <a:defRPr/>
            </a:pPr>
            <a:r>
              <a:rPr lang="en-US" i="1" kern="0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EVITAR ATELECTRAUMA</a:t>
            </a:r>
            <a:endParaRPr i="1" kern="0" dirty="0">
              <a:solidFill>
                <a:schemeClr val="bg1"/>
              </a:solidFill>
            </a:endParaRPr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  <a:defRPr/>
            </a:pPr>
            <a:r>
              <a:rPr lang="en-US" i="1" kern="0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MEJORÍA DEL DO</a:t>
            </a:r>
            <a:r>
              <a:rPr lang="en-US" i="1" kern="0" baseline="-25000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i="1" kern="0" dirty="0">
              <a:solidFill>
                <a:schemeClr val="bg1"/>
              </a:solidFill>
            </a:endParaRPr>
          </a:p>
        </p:txBody>
      </p:sp>
      <p:sp>
        <p:nvSpPr>
          <p:cNvPr id="5" name="Google Shape;139;p19"/>
          <p:cNvSpPr/>
          <p:nvPr/>
        </p:nvSpPr>
        <p:spPr>
          <a:xfrm>
            <a:off x="7939922" y="4437262"/>
            <a:ext cx="3661253" cy="7655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SOBREDISTENSIÓN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6" name="Google Shape;137;p19"/>
          <p:cNvSpPr txBox="1"/>
          <p:nvPr/>
        </p:nvSpPr>
        <p:spPr>
          <a:xfrm>
            <a:off x="7939922" y="5213169"/>
            <a:ext cx="3661253" cy="1200329"/>
          </a:xfrm>
          <a:prstGeom prst="rect">
            <a:avLst/>
          </a:prstGeom>
          <a:solidFill>
            <a:srgbClr val="FFFFF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i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AUMENTA STRAIN – VD/VT</a:t>
            </a:r>
            <a:endParaRPr i="1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i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SHUNT INTRACARDÍACO</a:t>
            </a:r>
            <a:endParaRPr i="1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i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FALLA CARDÍACA DERECHA</a:t>
            </a:r>
            <a:endParaRPr i="1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i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DISMINUCIÓN DO</a:t>
            </a:r>
            <a:r>
              <a:rPr lang="en-US" i="1" baseline="-25000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i="1" dirty="0">
              <a:solidFill>
                <a:schemeClr val="bg1"/>
              </a:solidFill>
            </a:endParaRPr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/>
              <a:t>Efectos provocados por PEEP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9718E97-FEF4-586F-B804-567B8CFA1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7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66"/>
    </mc:Choice>
    <mc:Fallback xmlns="">
      <p:transition spd="slow" advTm="37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A64810-6710-25B6-C55D-2FBC4D99F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Incremento</a:t>
            </a:r>
            <a:r>
              <a:rPr lang="en-US" sz="4000" dirty="0"/>
              <a:t> de </a:t>
            </a:r>
            <a:r>
              <a:rPr lang="en-US" sz="4000" dirty="0" err="1"/>
              <a:t>Volumen</a:t>
            </a:r>
            <a:r>
              <a:rPr lang="en-US" sz="4000" dirty="0"/>
              <a:t> </a:t>
            </a:r>
            <a:r>
              <a:rPr lang="en-US" sz="4000" dirty="0" err="1"/>
              <a:t>Pulmonar</a:t>
            </a:r>
            <a:r>
              <a:rPr lang="en-US" sz="4000" dirty="0"/>
              <a:t> </a:t>
            </a:r>
            <a:r>
              <a:rPr lang="en-US" sz="4000" dirty="0" err="1"/>
              <a:t>Inducido</a:t>
            </a:r>
            <a:r>
              <a:rPr lang="en-US" sz="4000" dirty="0"/>
              <a:t> </a:t>
            </a:r>
            <a:r>
              <a:rPr lang="en-US" sz="4000" dirty="0" err="1"/>
              <a:t>por</a:t>
            </a:r>
            <a:r>
              <a:rPr lang="en-US" sz="4000" dirty="0"/>
              <a:t> PEEP</a:t>
            </a:r>
            <a:endParaRPr lang="es-AR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8A92B0B-4D00-EB23-3998-814A1DFE23A1}"/>
              </a:ext>
            </a:extLst>
          </p:cNvPr>
          <p:cNvSpPr/>
          <p:nvPr/>
        </p:nvSpPr>
        <p:spPr>
          <a:xfrm>
            <a:off x="1091821" y="3630303"/>
            <a:ext cx="4421875" cy="10781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PEEP incrementa el volumen de fin de espiración (EELV)</a:t>
            </a:r>
            <a:endParaRPr lang="es-ES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33F348E-FEBD-983F-06C4-039EC2E39B8E}"/>
              </a:ext>
            </a:extLst>
          </p:cNvPr>
          <p:cNvSpPr/>
          <p:nvPr/>
        </p:nvSpPr>
        <p:spPr>
          <a:xfrm>
            <a:off x="7629098" y="2429301"/>
            <a:ext cx="390325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Insuflación</a:t>
            </a:r>
            <a:r>
              <a:rPr lang="en-US" sz="2400" i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de </a:t>
            </a:r>
            <a:r>
              <a:rPr lang="en-US" sz="2400" i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unidades</a:t>
            </a:r>
            <a:r>
              <a:rPr lang="en-US" sz="2400" i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previamente</a:t>
            </a:r>
            <a:r>
              <a:rPr lang="en-US" sz="2400" i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aireadas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E7D0615-2ED2-7D7F-414C-90DB0C6C66CD}"/>
              </a:ext>
            </a:extLst>
          </p:cNvPr>
          <p:cNvSpPr/>
          <p:nvPr/>
        </p:nvSpPr>
        <p:spPr>
          <a:xfrm>
            <a:off x="7629098" y="4669809"/>
            <a:ext cx="390325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Reclutamiento</a:t>
            </a:r>
            <a:r>
              <a:rPr lang="en-US" sz="2400" i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de </a:t>
            </a:r>
            <a:r>
              <a:rPr lang="en-US" sz="2400" i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nuevas</a:t>
            </a:r>
            <a:r>
              <a:rPr lang="en-US" sz="2400" i="1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unidades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4ED5DCDF-2655-E520-FC38-200A1C7E2DC8}"/>
              </a:ext>
            </a:extLst>
          </p:cNvPr>
          <p:cNvSpPr/>
          <p:nvPr/>
        </p:nvSpPr>
        <p:spPr>
          <a:xfrm rot="20056721">
            <a:off x="5758024" y="2962961"/>
            <a:ext cx="1583141" cy="855242"/>
          </a:xfrm>
          <a:prstGeom prst="rightArrow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8BC1F846-899E-BE41-4B43-A20A4C4D3E2B}"/>
              </a:ext>
            </a:extLst>
          </p:cNvPr>
          <p:cNvSpPr/>
          <p:nvPr/>
        </p:nvSpPr>
        <p:spPr>
          <a:xfrm rot="982258">
            <a:off x="5758023" y="4470696"/>
            <a:ext cx="1583141" cy="855242"/>
          </a:xfrm>
          <a:prstGeom prst="rightArrow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836B04F-1E58-43BD-25D8-68D0E00DA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9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81"/>
    </mc:Choice>
    <mc:Fallback xmlns="">
      <p:transition spd="slow" advTm="32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Capoos">
      <a:dk1>
        <a:srgbClr val="161A24"/>
      </a:dk1>
      <a:lt1>
        <a:sysClr val="window" lastClr="FFFFFF"/>
      </a:lt1>
      <a:dk2>
        <a:srgbClr val="6B2DDE"/>
      </a:dk2>
      <a:lt2>
        <a:srgbClr val="FF5033"/>
      </a:lt2>
      <a:accent1>
        <a:srgbClr val="41D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1D3B3"/>
      </a:hlink>
      <a:folHlink>
        <a:srgbClr val="6B2DD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413</Words>
  <Application>Microsoft Office PowerPoint</Application>
  <PresentationFormat>Panorámica</PresentationFormat>
  <Paragraphs>65</Paragraphs>
  <Slides>10</Slides>
  <Notes>2</Notes>
  <HiddenSlides>0</HiddenSlides>
  <MMClips>9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Gill Sans</vt:lpstr>
      <vt:lpstr>K2D</vt:lpstr>
      <vt:lpstr>Montserrat</vt:lpstr>
      <vt:lpstr>var(--nova-font-family-sans-serif)</vt:lpstr>
      <vt:lpstr>Wingdings</vt:lpstr>
      <vt:lpstr>Tema de Office</vt:lpstr>
      <vt:lpstr>Presentación de PowerPoint</vt:lpstr>
      <vt:lpstr>Objetivos</vt:lpstr>
      <vt:lpstr>Programación de PEEP y fundamentos de la reclutabilidad pulmonar</vt:lpstr>
      <vt:lpstr>Presentación de PowerPoint</vt:lpstr>
      <vt:lpstr>¿Cómo evaluamos la respuesta a la PEEP? Oxigenación</vt:lpstr>
      <vt:lpstr>¿Cómo evaluamos la respuesta a la PEEP? Compliance</vt:lpstr>
      <vt:lpstr>Para qué programamos la PEEP</vt:lpstr>
      <vt:lpstr>Efectos provocados por PEEP</vt:lpstr>
      <vt:lpstr>Incremento de Volumen Pulmonar Inducido por PEEP</vt:lpstr>
      <vt:lpstr>Actividades Integradoras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lucio santana</dc:creator>
  <cp:lastModifiedBy>JOSE MAURICIO LANDEROS SERENDERO</cp:lastModifiedBy>
  <cp:revision>23</cp:revision>
  <dcterms:created xsi:type="dcterms:W3CDTF">2023-05-03T16:50:36Z</dcterms:created>
  <dcterms:modified xsi:type="dcterms:W3CDTF">2023-11-27T14:54:04Z</dcterms:modified>
</cp:coreProperties>
</file>