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Action1.xml" ContentType="application/vnd.ms-office.inkAction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embeddings/oleObject1.bin" ContentType="application/vnd.openxmlformats-officedocument.oleObject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499" r:id="rId4"/>
    <p:sldId id="498" r:id="rId5"/>
    <p:sldId id="493" r:id="rId6"/>
    <p:sldId id="496" r:id="rId7"/>
    <p:sldId id="501" r:id="rId8"/>
    <p:sldId id="494" r:id="rId9"/>
    <p:sldId id="495" r:id="rId10"/>
    <p:sldId id="490" r:id="rId11"/>
    <p:sldId id="497" r:id="rId12"/>
    <p:sldId id="510" r:id="rId13"/>
    <p:sldId id="503" r:id="rId14"/>
    <p:sldId id="500" r:id="rId15"/>
    <p:sldId id="504" r:id="rId16"/>
    <p:sldId id="508" r:id="rId17"/>
    <p:sldId id="505" r:id="rId18"/>
    <p:sldId id="507" r:id="rId19"/>
    <p:sldId id="509" r:id="rId20"/>
    <p:sldId id="502" r:id="rId21"/>
    <p:sldId id="511" r:id="rId22"/>
    <p:sldId id="513" r:id="rId23"/>
    <p:sldId id="512" r:id="rId24"/>
    <p:sldId id="506" r:id="rId2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D3B3"/>
    <a:srgbClr val="161A24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09-25T19:53:41.324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126301">
    <iact:property name="dataType"/>
    <iact:actionData xml:id="d0">
      <inkml:trace xmlns:inkml="http://www.w3.org/2003/InkML" xml:id="stk0" contextRef="#ctx0" brushRef="#br0">29903 14288 0</inkml:trace>
    </iact:actionData>
  </iact:action>
  <iact:action type="add" startTime="134739">
    <iact:property name="dataType"/>
    <iact:actionData xml:id="d1">
      <inkml:trace xmlns:inkml="http://www.w3.org/2003/InkML" xml:id="stk1" contextRef="#ctx0" brushRef="#br0">28929 10777 0</inkml:trace>
    </iact:actionData>
  </iact:action>
  <iact:action type="add" startTime="136439">
    <iact:property name="dataType"/>
    <iact:actionData xml:id="d2">
      <inkml:trace xmlns:inkml="http://www.w3.org/2003/InkML" xml:id="stk2" contextRef="#ctx0" brushRef="#br0">28929 10777 0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09-25T19:53:41.324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75555">
    <iact:property name="dataType"/>
    <iact:actionData xml:id="d0">
      <inkml:trace xmlns:inkml="http://www.w3.org/2003/InkML" xml:id="stk0" contextRef="#ctx0" brushRef="#br0">10396 14462 0,'70'0'330,"-35"0"-299,34 0 9,-34 0-39,0 0 44,-1 0-14,1 0 62,0 0-61,0 0 1,-1 0 13,36 0-45,-35 0 45,0 0-45,-1 0 28,36 0-28,104 0 46,-35-35-45,35 0 41,-140 35-42</inkml:trace>
    </iact:actionData>
  </iact:action>
  <iact:action type="add" startTime="124624">
    <iact:property name="dataType"/>
    <iact:actionData xml:id="d1">
      <inkml:trace xmlns:inkml="http://www.w3.org/2003/InkML" xml:id="stk1" contextRef="#ctx0" brushRef="#br0">19437 9213 0</inkml:trace>
    </iact:actionData>
  </iact:action>
  <iact:action type="add" startTime="125460">
    <iact:property name="dataType"/>
    <iact:actionData xml:id="d2">
      <inkml:trace xmlns:inkml="http://www.w3.org/2003/InkML" xml:id="stk2" contextRef="#ctx0" brushRef="#br0">20445 11124 0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09-25T19:53:41.324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154600">
    <iact:property name="dataType"/>
    <iact:actionData xml:id="d0">
      <inkml:trace xmlns:inkml="http://www.w3.org/2003/InkML" xml:id="stk0" contextRef="#ctx0" brushRef="#br0">27538 10673 0,'35'0'347,"69"-105"-315,105-103-2,69-36 2,-208 210-5,69-71-26,-70 1 29,70 0-29,-104 69 29,69 0-28,-34 0 33,-35 35-5,-35-34 27,69-36-56,70-69 45,-104 70-45,0 69 29,34-35-29,-34 35 4,0 0 36,-35 35 51,35-1-90,-70 71 43,-35-71-14,36 1-30,-71 0 59,-277 139-58,-174 69 60,208-69-61,278-174 4,-104 35 49,-69-1-52,173-34-1,-173 105 43,174-71-42,-140 106 59,35 68-60,105-173 29,-36 139-28,36-105-1,-70 105 60,-35 35-60,104-70 44,1-70-44,34-34 28,0 34-27,0-69 27,35 70-27,-34-70-1,-1 69 43,-35 1-43,1 0 45,-36-1-45,-68 70 46,68-69-46,1-36 22,69 1-22,-69 35 55,-105 34-55,35 0 44,105-69-43,34 0 26,-104 34-26,-35 36 44,70-36-45,-1 1 60,-34 34-60,-34-35 45,138-34-45,-70 0 44,36 0-14,-1 0-29,-34-1 42,35 36-42,34-70 57,-35 35-57,35-35 24,1 34 35,-36 36-29</inkml:trace>
    </iact:actionData>
  </iact:action>
  <iact:action type="add" startTime="164634">
    <iact:property name="dataType"/>
    <iact:actionData xml:id="d1">
      <inkml:trace xmlns:inkml="http://www.w3.org/2003/InkML" xml:id="stk1" contextRef="#ctx0" brushRef="#br0">22844 13558 0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3-09-25T19:53:41.324"/>
    </inkml:context>
    <inkml:brush xml:id="br0">
      <inkml:brushProperty name="width" value="0.08819" units="cm"/>
      <inkml:brushProperty name="height" value="0.35278" units="cm"/>
      <inkml:brushProperty name="color" value="#C00000"/>
      <inkml:brushProperty name="tip" value="rectangle"/>
      <inkml:brushProperty name="rasterOp" value="maskPen"/>
    </inkml:brush>
  </inkml:definitions>
  <iact:action type="add" startTime="38515">
    <iact:property name="dataType"/>
    <iact:actionData xml:id="d0">
      <inkml:trace xmlns:inkml="http://www.w3.org/2003/InkML" xml:id="stk0" contextRef="#ctx0" brushRef="#br0">24165 13732 0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365AF7-FBD1-4ED7-A474-27061AF65C67}" type="datetimeFigureOut">
              <a:rPr lang="es-AR" smtClean="0"/>
              <a:t>25/9/2023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A216A-6B3B-4620-B23E-5975ACF7E9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506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>
            <a:extLst>
              <a:ext uri="{FF2B5EF4-FFF2-40B4-BE49-F238E27FC236}">
                <a16:creationId xmlns:a16="http://schemas.microsoft.com/office/drawing/2014/main" id="{4F543D71-B843-8C30-E1E9-1634891778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3ADF24-D72F-4BB7-8052-EB3DEAEF2A2D}" type="slidenum">
              <a:rPr lang="es-ES" altLang="es-AR"/>
              <a:pPr eaLnBrk="1" hangingPunct="1"/>
              <a:t>3</a:t>
            </a:fld>
            <a:endParaRPr lang="es-ES" altLang="es-AR"/>
          </a:p>
        </p:txBody>
      </p:sp>
      <p:sp>
        <p:nvSpPr>
          <p:cNvPr id="122883" name="Rectangle 2">
            <a:extLst>
              <a:ext uri="{FF2B5EF4-FFF2-40B4-BE49-F238E27FC236}">
                <a16:creationId xmlns:a16="http://schemas.microsoft.com/office/drawing/2014/main" id="{C6280AE9-F4A2-465F-6709-4A073457B1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>
            <a:extLst>
              <a:ext uri="{FF2B5EF4-FFF2-40B4-BE49-F238E27FC236}">
                <a16:creationId xmlns:a16="http://schemas.microsoft.com/office/drawing/2014/main" id="{4E655CDB-CB23-223F-2B81-B52A1E9A65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>
            <a:extLst>
              <a:ext uri="{FF2B5EF4-FFF2-40B4-BE49-F238E27FC236}">
                <a16:creationId xmlns:a16="http://schemas.microsoft.com/office/drawing/2014/main" id="{43856FEA-6004-406B-A4D3-E360693C5A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ABE4600-5A16-4115-9B12-369EA757C5D4}" type="slidenum">
              <a:rPr lang="es-ES" altLang="es-AR"/>
              <a:pPr eaLnBrk="1" hangingPunct="1"/>
              <a:t>10</a:t>
            </a:fld>
            <a:endParaRPr lang="es-ES" altLang="es-AR"/>
          </a:p>
        </p:txBody>
      </p:sp>
      <p:sp>
        <p:nvSpPr>
          <p:cNvPr id="176131" name="Rectangle 2">
            <a:extLst>
              <a:ext uri="{FF2B5EF4-FFF2-40B4-BE49-F238E27FC236}">
                <a16:creationId xmlns:a16="http://schemas.microsoft.com/office/drawing/2014/main" id="{2B69D4F9-37A5-BC92-E482-1EE7013418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>
            <a:extLst>
              <a:ext uri="{FF2B5EF4-FFF2-40B4-BE49-F238E27FC236}">
                <a16:creationId xmlns:a16="http://schemas.microsoft.com/office/drawing/2014/main" id="{DBDE0203-D1C2-D21A-1FB2-BBDAC8F7D9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s-AR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252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97A84DA-EFDA-B8C0-505B-7BF75F9D70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40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69CE8CD-2776-C317-BF9A-00105CF46B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5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23BB9F22-1597-6752-5191-CB6F9B5637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2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D0531ACF-67BC-F2F3-39A5-3606E5B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0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2B2535-6F91-9714-BF4F-907BA25D2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3755"/>
            <a:ext cx="10515600" cy="1759955"/>
          </a:xfr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D7A11D-15F5-0359-3A19-0640CF50D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39663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58E526E-9746-EC2C-C1BA-23CB60F930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2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71E69DE-9145-0061-0730-5D2F9FBA8E5F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49DFC8C-DBEA-0EFC-9BF3-8FB8F6782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205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Dos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F8E74C-0E49-92BE-55BF-3D0D7953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2B355-E230-640B-6AC2-D1C8CF7DA6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BA897D-19C8-38C9-67E6-67586565B5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4FD76F2-A491-CCBE-A92A-201FAC5F0901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CF11A79E-B206-58F9-4C81-0BFCC06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9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DB8E95C-4697-1C33-36EE-3961797F73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48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FBCF751-7E23-2464-0CCA-E68B9B8E85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44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D79DB3E-0C2A-D1FC-25B0-74186520239A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3D598FC5-0121-D3AC-03F1-75F49D862E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95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ació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6C07BA-794E-3817-F297-71AC03F56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37F1D-FD58-2041-71A4-615A6499A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7748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9F9441-65D2-8D57-2517-04581D0C6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8081"/>
            <a:ext cx="5157787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45B480F-1E85-7F9A-A6D4-2C2AE2E83B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7748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415FD53-9AA2-02D6-214F-33A7F6C257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8081"/>
            <a:ext cx="5183188" cy="342158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1EBA61-3715-58BF-7FF8-539DE85D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978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399F98-EC53-4A00-BF96-1D96800D1016}" type="slidenum">
              <a:rPr lang="es-CL" smtClean="0"/>
              <a:t>‹Nº›</a:t>
            </a:fld>
            <a:endParaRPr lang="es-CL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76030E4-68E7-E7FD-6BE2-3356283279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98224" y="6354523"/>
            <a:ext cx="1455576" cy="366952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480E837-E120-0B18-8E89-72C10E66BDA3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97302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46E13E88-F14C-4CCD-3AAA-36A0C142F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364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BC6BF858-5FA4-EE2F-50A1-C72AD78A70F0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0A1BF29-29B4-CF7F-CA46-07E29C75A1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29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1142016-D671-E0FD-1921-3C5042CEC149}"/>
              </a:ext>
            </a:extLst>
          </p:cNvPr>
          <p:cNvSpPr/>
          <p:nvPr userDrawn="1"/>
        </p:nvSpPr>
        <p:spPr>
          <a:xfrm>
            <a:off x="838200" y="1859120"/>
            <a:ext cx="10515600" cy="629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7624240-60A9-1194-04E9-FA615EDE9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106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74B7D8A-E312-38AD-BA8D-B62EDEA0ACBD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E6191B8-6D9B-7897-19BE-0FEEEDCA3D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58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Solo el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3A550D-B84F-5386-8C9A-144FD07A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5F71B26E-4FA4-307B-0C17-45FF876B6AF6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5C2196F8-BB96-606C-2D47-80D18A993B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89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DD99A73B-E83C-4BDF-C51A-C86A0CE771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6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71159129-443F-47CD-54D6-1EBE6B8CD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51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7AAF284B-0010-F7D5-97B7-01C21B4289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142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45278-408F-78E1-60B3-9C65B4928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68221"/>
            <a:ext cx="6172200" cy="509283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69B07742-2256-2D74-04E7-A9BF7E509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908C1567-49C9-6C8C-6165-0E2BE86EF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0FBCA72-D171-C906-4D4B-109602FB60BF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19406A6B-5BBF-E2F1-CD63-35F1A352A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112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Imagen con títu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83B7544-4BCD-8DDE-26E1-5C30AC7FBC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19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Imagen con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89BED1-D0DD-A7E6-8904-0304062EC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6822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BDE12E-ACA7-AB0F-06D3-C0783C52D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768220"/>
            <a:ext cx="6172200" cy="51007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18AA09-B5D7-5C07-E7F4-265944B02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26545"/>
            <a:ext cx="3932237" cy="304244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A1980AA-B6A4-71D6-E357-DFBEDCA7E270}"/>
              </a:ext>
            </a:extLst>
          </p:cNvPr>
          <p:cNvSpPr/>
          <p:nvPr userDrawn="1"/>
        </p:nvSpPr>
        <p:spPr>
          <a:xfrm>
            <a:off x="839788" y="2537144"/>
            <a:ext cx="3932237" cy="4571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A519867A-EDBB-9BAB-5B0C-360C70A757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9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88DA9B6D-0E6D-D57D-1F0D-7B16B1610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00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Diapositiva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3669AE21-75F9-64E5-FE38-B32014C4F8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62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a de títul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2012E49-25A5-8AA3-579E-525C962A5B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8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a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7EAA6F4-BFF7-AFAF-F482-C44D499AE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2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82E1E-DAA6-DD25-4C86-CA2C5BB9B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FB3267B-AD9D-985D-689B-FF618788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4686"/>
            <a:ext cx="9144000" cy="151311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CF56364-CFF0-2039-6285-B7F0C68C17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7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1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55C65FE0-6C07-6ACF-7305-8F5B874FA4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57B19C-9056-ACC4-F5E5-EFAB58672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B641D-B8C6-A307-A319-743ABC6F9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5F2D146-0974-0AF8-A641-6A2BD58C15E2}"/>
              </a:ext>
            </a:extLst>
          </p:cNvPr>
          <p:cNvSpPr/>
          <p:nvPr userDrawn="1"/>
        </p:nvSpPr>
        <p:spPr>
          <a:xfrm>
            <a:off x="0" y="365125"/>
            <a:ext cx="367004" cy="132556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A593C55-B0BC-62AC-D277-E8E7BC60C4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339" y="6279878"/>
            <a:ext cx="1455576" cy="36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79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03D392-296B-9907-FB21-18F1768FF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A8052B-1EFB-EF0E-701C-5DD019825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297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80" r:id="rId3"/>
    <p:sldLayoutId id="2147483681" r:id="rId4"/>
    <p:sldLayoutId id="2147483659" r:id="rId5"/>
    <p:sldLayoutId id="2147483660" r:id="rId6"/>
    <p:sldLayoutId id="2147483661" r:id="rId7"/>
    <p:sldLayoutId id="2147483650" r:id="rId8"/>
    <p:sldLayoutId id="2147483662" r:id="rId9"/>
    <p:sldLayoutId id="2147483651" r:id="rId10"/>
    <p:sldLayoutId id="2147483678" r:id="rId11"/>
    <p:sldLayoutId id="2147483663" r:id="rId12"/>
    <p:sldLayoutId id="2147483679" r:id="rId13"/>
    <p:sldLayoutId id="2147483652" r:id="rId14"/>
    <p:sldLayoutId id="2147483664" r:id="rId15"/>
    <p:sldLayoutId id="2147483665" r:id="rId16"/>
    <p:sldLayoutId id="2147483675" r:id="rId17"/>
    <p:sldLayoutId id="2147483676" r:id="rId18"/>
    <p:sldLayoutId id="2147483677" r:id="rId19"/>
    <p:sldLayoutId id="2147483654" r:id="rId20"/>
    <p:sldLayoutId id="2147483666" r:id="rId21"/>
    <p:sldLayoutId id="2147483673" r:id="rId22"/>
    <p:sldLayoutId id="2147483674" r:id="rId23"/>
    <p:sldLayoutId id="2147483655" r:id="rId24"/>
    <p:sldLayoutId id="2147483667" r:id="rId25"/>
    <p:sldLayoutId id="2147483668" r:id="rId26"/>
    <p:sldLayoutId id="2147483672" r:id="rId27"/>
    <p:sldLayoutId id="2147483671" r:id="rId28"/>
    <p:sldLayoutId id="214748367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K2D" panose="00000500000000000000" pitchFamily="2" charset="-34"/>
          <a:ea typeface="+mj-ea"/>
          <a:cs typeface="K2D" panose="00000500000000000000" pitchFamily="2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61A24"/>
          </a:solidFill>
          <a:latin typeface="Montserrat" panose="00000500000000000000" pitchFamily="2" charset="0"/>
          <a:ea typeface="+mn-ea"/>
          <a:cs typeface="K2D" panose="00000500000000000000" pitchFamily="2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61A24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mailto:bezzi.marco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audio" Target="../media/media13.m4a"/><Relationship Id="rId7" Type="http://schemas.openxmlformats.org/officeDocument/2006/relationships/image" Target="../media/image27.wmf"/><Relationship Id="rId2" Type="http://schemas.microsoft.com/office/2007/relationships/media" Target="../media/media13.m4a"/><Relationship Id="rId1" Type="http://schemas.openxmlformats.org/officeDocument/2006/relationships/control" Target="../activeX/activeX1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microsoft.com/office/2011/relationships/inkAction" Target="../ink/inkAction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png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9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11/relationships/inkAction" Target="../ink/inkAction4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8.emf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10" Type="http://schemas.openxmlformats.org/officeDocument/2006/relationships/image" Target="../media/image9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audio" Target="../media/media3.m4a"/><Relationship Id="rId7" Type="http://schemas.openxmlformats.org/officeDocument/2006/relationships/image" Target="../media/image11.emf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0.em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1.xm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png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20.wmf"/><Relationship Id="rId4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53241C5-B4E0-22FD-7C99-9BF18B925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9785" y="4637926"/>
            <a:ext cx="9144000" cy="2220074"/>
          </a:xfrm>
        </p:spPr>
        <p:txBody>
          <a:bodyPr>
            <a:normAutofit fontScale="47500" lnSpcReduction="20000"/>
          </a:bodyPr>
          <a:lstStyle/>
          <a:p>
            <a:pPr algn="l"/>
            <a:r>
              <a:rPr lang="es-ES" sz="3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Marco </a:t>
            </a:r>
            <a:r>
              <a:rPr lang="es-ES" sz="3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Bezzi</a:t>
            </a:r>
            <a:endParaRPr lang="es-ES" sz="3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Prof. Lic. Kinesiólogo Fisiatra. Argentina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Hospital D. F. Santojanni. Buenos Aires</a:t>
            </a:r>
          </a:p>
          <a:p>
            <a:pPr algn="l"/>
            <a:r>
              <a:rPr lang="es-ES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Sanatorio Otamendi. Buenos Aires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Capítulo de Kinesiología Intensivista/Comité de </a:t>
            </a:r>
            <a:r>
              <a:rPr lang="es-AR" sz="25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Neumonología</a:t>
            </a:r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Crítica. Sociedad Argentina de Terapia Intensiva</a:t>
            </a:r>
          </a:p>
          <a:p>
            <a:pPr algn="l"/>
            <a:r>
              <a:rPr lang="es-AR" sz="25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PROAKI. Sociedad Argentina de Terapia Intensiva-Editorial Panamericana</a:t>
            </a:r>
          </a:p>
          <a:p>
            <a:pPr algn="l"/>
            <a:r>
              <a:rPr lang="es-AR" sz="2500" i="1" dirty="0">
                <a:hlinkClick r:id="rId4"/>
              </a:rPr>
              <a:t>bezzi.marco@gmail.com</a:t>
            </a:r>
            <a:endParaRPr lang="es-AR" sz="2500" i="1" dirty="0"/>
          </a:p>
          <a:p>
            <a:pPr algn="l"/>
            <a:r>
              <a:rPr lang="es-AR" sz="2500" i="1" dirty="0"/>
              <a:t>https://www.researchgate.net/profile/Marco-Bezzi-4</a:t>
            </a:r>
          </a:p>
          <a:p>
            <a:pPr algn="l"/>
            <a:endParaRPr lang="es-AR" sz="19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2EABAA-58E8-AC86-5229-09D7FCE219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5904" cy="25483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45CB26-DDE2-A091-A8C7-12C0434E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483" y="0"/>
            <a:ext cx="8808516" cy="36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B26825D-B3F5-2506-B4C6-100E14E82BA1}"/>
              </a:ext>
            </a:extLst>
          </p:cNvPr>
          <p:cNvSpPr txBox="1">
            <a:spLocks/>
          </p:cNvSpPr>
          <p:nvPr/>
        </p:nvSpPr>
        <p:spPr>
          <a:xfrm>
            <a:off x="0" y="2089621"/>
            <a:ext cx="12191997" cy="23868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dirty="0">
                <a:cs typeface="K2D" panose="00000500000000000000"/>
              </a:rPr>
              <a:t>Monitoreo de la Mecánica Respiratoria en la Programación de la Ventilación Mecánica</a:t>
            </a:r>
          </a:p>
          <a:p>
            <a:r>
              <a:rPr lang="es-ES" sz="4800" b="1" dirty="0">
                <a:cs typeface="K2D" panose="00000500000000000000"/>
              </a:rPr>
              <a:t>Módulo 1. Clase 2</a:t>
            </a:r>
            <a:endParaRPr lang="es-AR" sz="4800" b="1" dirty="0">
              <a:cs typeface="K2D" panose="0000050000000000000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3D9BA82-386D-2D59-EED0-7F33598C22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457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75"/>
    </mc:Choice>
    <mc:Fallback>
      <p:transition spd="slow" advTm="2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D926E4BB-A519-CDBC-0015-6C1105B54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779" y="2002753"/>
            <a:ext cx="4495018" cy="477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3">
            <a:extLst>
              <a:ext uri="{FF2B5EF4-FFF2-40B4-BE49-F238E27FC236}">
                <a16:creationId xmlns:a16="http://schemas.microsoft.com/office/drawing/2014/main" id="{8101FAE9-5DAD-B1AF-4081-619E1D4D5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179" y="4674263"/>
            <a:ext cx="2514600" cy="11906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AR" altLang="es-AR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Punto de inflexión inferior: Zona de reclutamiento de &gt; </a:t>
            </a:r>
            <a:r>
              <a:rPr lang="es-AR" altLang="es-AR" b="1" i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nº</a:t>
            </a:r>
            <a:r>
              <a:rPr lang="es-AR" altLang="es-AR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 de alveolos</a:t>
            </a:r>
            <a:endParaRPr lang="es-ES" altLang="es-AR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2948" name="Text Box 4">
            <a:extLst>
              <a:ext uri="{FF2B5EF4-FFF2-40B4-BE49-F238E27FC236}">
                <a16:creationId xmlns:a16="http://schemas.microsoft.com/office/drawing/2014/main" id="{EDECC60C-7C46-AC9B-C6C1-19575AE1C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8797" y="2796655"/>
            <a:ext cx="2119313" cy="9159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AR" altLang="es-AR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Punto de inflexión superior: </a:t>
            </a:r>
            <a:r>
              <a:rPr lang="es-AR" altLang="es-AR" b="1" i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Sobredistensión</a:t>
            </a:r>
            <a:endParaRPr lang="es-ES" altLang="es-AR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2949" name="Text Box 5">
            <a:extLst>
              <a:ext uri="{FF2B5EF4-FFF2-40B4-BE49-F238E27FC236}">
                <a16:creationId xmlns:a16="http://schemas.microsoft.com/office/drawing/2014/main" id="{49D9823F-EDB8-E813-2706-1564EC731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476" y="4459668"/>
            <a:ext cx="3643313" cy="36671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AR" altLang="es-AR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Ascenso lineal : mejor </a:t>
            </a:r>
            <a:r>
              <a:rPr lang="es-AR" altLang="es-AR" b="1" i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compliance</a:t>
            </a:r>
            <a:endParaRPr lang="es-ES" altLang="es-AR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82950" name="Oval 6">
            <a:extLst>
              <a:ext uri="{FF2B5EF4-FFF2-40B4-BE49-F238E27FC236}">
                <a16:creationId xmlns:a16="http://schemas.microsoft.com/office/drawing/2014/main" id="{F887A689-E2D8-9CC3-7657-EAFACEC5D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641" y="3155694"/>
            <a:ext cx="741671" cy="720725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82951" name="Oval 7">
            <a:extLst>
              <a:ext uri="{FF2B5EF4-FFF2-40B4-BE49-F238E27FC236}">
                <a16:creationId xmlns:a16="http://schemas.microsoft.com/office/drawing/2014/main" id="{8FE4474F-DB58-C7BF-7323-21E41729E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611" y="5159663"/>
            <a:ext cx="720725" cy="574675"/>
          </a:xfrm>
          <a:prstGeom prst="ellipse">
            <a:avLst/>
          </a:prstGeom>
          <a:noFill/>
          <a:ln w="38100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AR" altLang="es-A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6AC8FD4-779A-0F93-5BCF-6F782389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Insuflación de Volumen. Presión resultante</a:t>
            </a:r>
            <a:endParaRPr lang="es-AR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F3ABDD0-2C2F-78EA-79DB-F0FA27E65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6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32"/>
    </mc:Choice>
    <mc:Fallback>
      <p:transition spd="slow" advTm="8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AC51E5-D94B-6D7C-7BA1-128230EED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Curva P/V normal y en SDRA</a:t>
            </a:r>
            <a:endParaRPr lang="es-AR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1B5E306-85A5-B8F8-CD7F-EE2CAFBD0A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08" y="3037456"/>
            <a:ext cx="5627427" cy="303488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D87ADB-E091-602E-423B-BA989F320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667" y="3037842"/>
            <a:ext cx="5627427" cy="3034886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4AEE9856-471F-398A-275A-8BE126BA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668" y="2445996"/>
            <a:ext cx="5627426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AR" altLang="es-AR" sz="28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SDRA</a:t>
            </a:r>
            <a:endParaRPr lang="es-ES" altLang="es-AR" sz="2800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63B80355-DD2D-E564-B6C2-B75D20904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907" y="2433250"/>
            <a:ext cx="5627427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AR" altLang="es-AR" sz="2800" b="1" i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Normal</a:t>
            </a:r>
            <a:endParaRPr lang="es-ES" altLang="es-AR" sz="2800" b="1" i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3B31E9-1BF8-565D-99D1-23216E89EB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4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756"/>
    </mc:Choice>
    <mc:Fallback>
      <p:transition spd="slow" advTm="153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5E4571-200D-8C3A-F560-0702C31E1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Bucle P/V y </a:t>
            </a:r>
            <a:r>
              <a:rPr lang="es-ES" b="1" dirty="0" err="1"/>
              <a:t>reclutabilidad</a:t>
            </a:r>
            <a:r>
              <a:rPr lang="es-ES" b="1" dirty="0"/>
              <a:t> pulmonar</a:t>
            </a:r>
            <a:endParaRPr lang="es-AR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27450B4-F898-1015-A0E0-DC71BC455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77" y="2715904"/>
            <a:ext cx="7096067" cy="308140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66DBFE9-0BBC-07F3-18C7-D98B78A1DF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0135" y="2715904"/>
            <a:ext cx="4871302" cy="308140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38B2439-E52D-0690-011E-C389760027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8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234"/>
    </mc:Choice>
    <mc:Fallback>
      <p:transition spd="slow" advTm="204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14A57-3E2E-0511-9043-298080BAC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Constante de tiempo </a:t>
            </a:r>
            <a:r>
              <a:rPr lang="el-GR" b="1" dirty="0"/>
              <a:t>τ</a:t>
            </a:r>
            <a:r>
              <a:rPr lang="es-ES" b="1" dirty="0"/>
              <a:t>: </a:t>
            </a:r>
            <a:r>
              <a:rPr lang="es-ES" b="1" dirty="0" err="1"/>
              <a:t>Crs</a:t>
            </a:r>
            <a:r>
              <a:rPr lang="es-ES" b="1" dirty="0"/>
              <a:t> x </a:t>
            </a:r>
            <a:r>
              <a:rPr lang="es-ES" b="1" dirty="0" err="1"/>
              <a:t>Rrs</a:t>
            </a:r>
            <a:endParaRPr lang="es-AR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E523AC7-E6FD-086A-FA19-DED96ECBA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576" y="1951630"/>
            <a:ext cx="3958684" cy="3625874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E0D711D-C5FD-553E-ACE3-6BF4B1353A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5467477"/>
              </p:ext>
            </p:extLst>
          </p:nvPr>
        </p:nvGraphicFramePr>
        <p:xfrm>
          <a:off x="59849" y="2464653"/>
          <a:ext cx="2517775" cy="58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cuación" r:id="rId6" imgW="927000" imgH="203040" progId="Equation.3">
                  <p:embed/>
                </p:oleObj>
              </mc:Choice>
              <mc:Fallback>
                <p:oleObj name="Ecuación" r:id="rId6" imgW="927000" imgH="203040" progId="Equation.3">
                  <p:embed/>
                  <p:pic>
                    <p:nvPicPr>
                      <p:cNvPr id="18" name="Object 4">
                        <a:extLst>
                          <a:ext uri="{FF2B5EF4-FFF2-40B4-BE49-F238E27FC236}">
                            <a16:creationId xmlns:a16="http://schemas.microsoft.com/office/drawing/2014/main" id="{8CEF1542-729D-7415-53E7-DC4DDBFC99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49" y="2464653"/>
                        <a:ext cx="2517775" cy="585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Group 5">
            <a:extLst>
              <a:ext uri="{FF2B5EF4-FFF2-40B4-BE49-F238E27FC236}">
                <a16:creationId xmlns:a16="http://schemas.microsoft.com/office/drawing/2014/main" id="{DA56518C-F582-B894-0814-637367D01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347359"/>
              </p:ext>
            </p:extLst>
          </p:nvPr>
        </p:nvGraphicFramePr>
        <p:xfrm>
          <a:off x="59849" y="3286812"/>
          <a:ext cx="2517775" cy="1774825"/>
        </p:xfrm>
        <a:graphic>
          <a:graphicData uri="http://schemas.openxmlformats.org/drawingml/2006/table">
            <a:tbl>
              <a:tblPr/>
              <a:tblGrid>
                <a:gridCol w="130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2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12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Constantes de Tiempo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Volumen Residual</a:t>
                      </a:r>
                    </a:p>
                  </a:txBody>
                  <a:tcPr marT="45736" marB="4573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1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37%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13%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0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5%</a:t>
                      </a:r>
                    </a:p>
                  </a:txBody>
                  <a:tcPr marT="45736" marB="4573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6A85DEE5-B6DD-05F0-ABF2-A7262FE2C25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42560" y="3316680"/>
              <a:ext cx="3618000" cy="1890000"/>
            </p14:xfrm>
          </p:contentPart>
        </mc:Choice>
        <mc:Fallback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6A85DEE5-B6DD-05F0-ABF2-A7262FE2C2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26720" y="3253320"/>
                <a:ext cx="3649320" cy="20167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EC046FA-BC46-D724-7AF8-A1555ABA19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5904762" imgH="4247619"/>
        </mc:Choice>
        <mc:Fallback>
          <p:control r:id="rId1" imgW="5904762" imgH="4247619">
            <p:pic>
              <p:nvPicPr>
                <p:cNvPr id="4" name="ShockwaveFlash1">
                  <a:extLst>
                    <a:ext uri="{FF2B5EF4-FFF2-40B4-BE49-F238E27FC236}">
                      <a16:creationId xmlns:a16="http://schemas.microsoft.com/office/drawing/2014/main" id="{89692072-0135-1221-A901-82EF6240CFA1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01552" y="1951630"/>
                  <a:ext cx="4599296" cy="3625873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474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227"/>
    </mc:Choice>
    <mc:Fallback>
      <p:transition spd="slow" advTm="170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154BB560-4DC8-3F4B-E319-4916C54BA949}"/>
              </a:ext>
            </a:extLst>
          </p:cNvPr>
          <p:cNvSpPr/>
          <p:nvPr/>
        </p:nvSpPr>
        <p:spPr>
          <a:xfrm>
            <a:off x="206990" y="3231480"/>
            <a:ext cx="1785580" cy="7472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i="1" dirty="0" err="1"/>
              <a:t>Crs</a:t>
            </a:r>
            <a:r>
              <a:rPr lang="es-ES" sz="2000" b="1" i="1" dirty="0"/>
              <a:t> (ml/cmH2O)</a:t>
            </a:r>
            <a:endParaRPr lang="es-AR" sz="2000" b="1" i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4ECAC4F-65FE-856E-AAD8-BCEA13E6E0D1}"/>
              </a:ext>
            </a:extLst>
          </p:cNvPr>
          <p:cNvSpPr/>
          <p:nvPr/>
        </p:nvSpPr>
        <p:spPr>
          <a:xfrm>
            <a:off x="220635" y="4089397"/>
            <a:ext cx="1785580" cy="74728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i="1" dirty="0" err="1"/>
              <a:t>Rrs</a:t>
            </a:r>
            <a:r>
              <a:rPr lang="es-ES" sz="2000" b="1" i="1" dirty="0"/>
              <a:t> (cmH2O/l/</a:t>
            </a:r>
            <a:r>
              <a:rPr lang="es-ES" sz="2000" b="1" i="1" dirty="0" err="1"/>
              <a:t>seg</a:t>
            </a:r>
            <a:r>
              <a:rPr lang="es-ES" sz="2000" b="1" i="1" dirty="0"/>
              <a:t>)</a:t>
            </a:r>
            <a:endParaRPr lang="es-AR" sz="2000" b="1" i="1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AA575F9-9A3F-E79A-FD74-5FFF99E58B97}"/>
              </a:ext>
            </a:extLst>
          </p:cNvPr>
          <p:cNvSpPr/>
          <p:nvPr/>
        </p:nvSpPr>
        <p:spPr>
          <a:xfrm>
            <a:off x="193340" y="4963800"/>
            <a:ext cx="1785580" cy="55955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i="1" dirty="0"/>
              <a:t>τ </a:t>
            </a:r>
            <a:r>
              <a:rPr lang="es-ES" sz="2000" b="1" i="1" dirty="0" err="1"/>
              <a:t>seg</a:t>
            </a:r>
            <a:endParaRPr lang="es-AR" sz="2000" b="1" i="1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5E64D7D-018A-6AF6-76B2-F877EF4DC05B}"/>
              </a:ext>
            </a:extLst>
          </p:cNvPr>
          <p:cNvSpPr/>
          <p:nvPr/>
        </p:nvSpPr>
        <p:spPr>
          <a:xfrm>
            <a:off x="2349684" y="2133784"/>
            <a:ext cx="1808326" cy="79611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/>
              <a:t>Normal VM</a:t>
            </a:r>
            <a:endParaRPr lang="es-AR" sz="2000" b="1" u="sng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07178DF-4262-EE92-BEEB-6BFC1280C5DD}"/>
              </a:ext>
            </a:extLst>
          </p:cNvPr>
          <p:cNvSpPr/>
          <p:nvPr/>
        </p:nvSpPr>
        <p:spPr>
          <a:xfrm>
            <a:off x="4485560" y="2137958"/>
            <a:ext cx="1808328" cy="79611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/>
              <a:t>SDRA</a:t>
            </a:r>
            <a:endParaRPr lang="es-AR" sz="2000" b="1" u="sng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0BCF152-1D45-6BBF-DAAC-A859D6BE84D5}"/>
              </a:ext>
            </a:extLst>
          </p:cNvPr>
          <p:cNvSpPr/>
          <p:nvPr/>
        </p:nvSpPr>
        <p:spPr>
          <a:xfrm>
            <a:off x="6580491" y="2152551"/>
            <a:ext cx="1853821" cy="793844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u="sng" dirty="0"/>
              <a:t>EPOC</a:t>
            </a:r>
            <a:endParaRPr lang="es-AR" sz="2000" b="1" u="sng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5D3B1FA4-D465-088A-759B-2DC5EEFA947B}"/>
              </a:ext>
            </a:extLst>
          </p:cNvPr>
          <p:cNvSpPr/>
          <p:nvPr/>
        </p:nvSpPr>
        <p:spPr>
          <a:xfrm>
            <a:off x="2315564" y="3290998"/>
            <a:ext cx="1808328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45-65</a:t>
            </a:r>
            <a:endParaRPr lang="es-AR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57C18D72-8187-ACFF-F28B-C8EC7CEE3024}"/>
              </a:ext>
            </a:extLst>
          </p:cNvPr>
          <p:cNvSpPr/>
          <p:nvPr/>
        </p:nvSpPr>
        <p:spPr>
          <a:xfrm>
            <a:off x="2350824" y="4195734"/>
            <a:ext cx="1785580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10-15</a:t>
            </a:r>
            <a:endParaRPr lang="es-AR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17E872A-1667-A11D-9335-82D6630EE370}"/>
              </a:ext>
            </a:extLst>
          </p:cNvPr>
          <p:cNvSpPr/>
          <p:nvPr/>
        </p:nvSpPr>
        <p:spPr>
          <a:xfrm>
            <a:off x="2349682" y="4965130"/>
            <a:ext cx="1815154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0,5-0,7</a:t>
            </a:r>
            <a:endParaRPr lang="es-AR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CAA73CDF-ED43-46A2-33D2-6A73A72D7F67}"/>
              </a:ext>
            </a:extLst>
          </p:cNvPr>
          <p:cNvSpPr/>
          <p:nvPr/>
        </p:nvSpPr>
        <p:spPr>
          <a:xfrm>
            <a:off x="4512853" y="3320569"/>
            <a:ext cx="1808328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&lt;45</a:t>
            </a:r>
            <a:endParaRPr lang="es-AR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6AB6FBC6-470B-2EF1-AD6E-B5C248E30D82}"/>
              </a:ext>
            </a:extLst>
          </p:cNvPr>
          <p:cNvSpPr/>
          <p:nvPr/>
        </p:nvSpPr>
        <p:spPr>
          <a:xfrm>
            <a:off x="4549248" y="4194410"/>
            <a:ext cx="1785580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10-15</a:t>
            </a:r>
            <a:endParaRPr lang="es-AR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323DCFD-ACDB-2CA4-2DAE-F10FC9F2D2A3}"/>
              </a:ext>
            </a:extLst>
          </p:cNvPr>
          <p:cNvSpPr/>
          <p:nvPr/>
        </p:nvSpPr>
        <p:spPr>
          <a:xfrm>
            <a:off x="6635082" y="3348242"/>
            <a:ext cx="1853821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50-80</a:t>
            </a:r>
            <a:endParaRPr lang="es-AR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1FD8B45A-1FB7-D881-7C1B-719CBBF3E1FB}"/>
              </a:ext>
            </a:extLst>
          </p:cNvPr>
          <p:cNvSpPr/>
          <p:nvPr/>
        </p:nvSpPr>
        <p:spPr>
          <a:xfrm>
            <a:off x="4549251" y="4956974"/>
            <a:ext cx="1785580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&lt;0,5</a:t>
            </a:r>
            <a:endParaRPr lang="es-AR" dirty="0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A6EEC4E5-12CA-82E9-24CB-F8B57C668191}"/>
              </a:ext>
            </a:extLst>
          </p:cNvPr>
          <p:cNvSpPr/>
          <p:nvPr/>
        </p:nvSpPr>
        <p:spPr>
          <a:xfrm>
            <a:off x="6651008" y="4195361"/>
            <a:ext cx="1853821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16-33</a:t>
            </a:r>
            <a:endParaRPr lang="es-AR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E6F942F-3E2C-5267-9023-F75053C3F488}"/>
              </a:ext>
            </a:extLst>
          </p:cNvPr>
          <p:cNvSpPr/>
          <p:nvPr/>
        </p:nvSpPr>
        <p:spPr>
          <a:xfrm>
            <a:off x="6664651" y="4936124"/>
            <a:ext cx="1853821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&gt;0,7</a:t>
            </a:r>
            <a:endParaRPr lang="es-AR" dirty="0"/>
          </a:p>
        </p:txBody>
      </p:sp>
      <p:sp>
        <p:nvSpPr>
          <p:cNvPr id="21" name="Título 20">
            <a:extLst>
              <a:ext uri="{FF2B5EF4-FFF2-40B4-BE49-F238E27FC236}">
                <a16:creationId xmlns:a16="http://schemas.microsoft.com/office/drawing/2014/main" id="{CAA96EF4-0637-1D05-9228-FF7C8CA0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Valores estimados</a:t>
            </a:r>
            <a:endParaRPr lang="es-AR" b="1" dirty="0"/>
          </a:p>
        </p:txBody>
      </p: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5E98BCC3-32D3-C72A-6B10-CCC5CAB945FA}"/>
              </a:ext>
            </a:extLst>
          </p:cNvPr>
          <p:cNvCxnSpPr>
            <a:cxnSpLocks/>
          </p:cNvCxnSpPr>
          <p:nvPr/>
        </p:nvCxnSpPr>
        <p:spPr>
          <a:xfrm>
            <a:off x="193340" y="3126281"/>
            <a:ext cx="836380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4EA1C50-07F5-F1B3-ECAD-9D062C57E3A6}"/>
              </a:ext>
            </a:extLst>
          </p:cNvPr>
          <p:cNvSpPr/>
          <p:nvPr/>
        </p:nvSpPr>
        <p:spPr>
          <a:xfrm>
            <a:off x="166045" y="5664124"/>
            <a:ext cx="1785580" cy="559559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i="1" dirty="0"/>
              <a:t>WOB (J/l)</a:t>
            </a:r>
            <a:endParaRPr lang="es-AR" sz="2000" b="1" i="1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161586B-974C-F51F-CB63-C1E2F785E97D}"/>
              </a:ext>
            </a:extLst>
          </p:cNvPr>
          <p:cNvSpPr/>
          <p:nvPr/>
        </p:nvSpPr>
        <p:spPr>
          <a:xfrm>
            <a:off x="2348546" y="5718716"/>
            <a:ext cx="1815154" cy="55955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2,5-3</a:t>
            </a:r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3BE868F-46B5-18E3-3235-2E0FC60A4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404" y="2163154"/>
            <a:ext cx="3387601" cy="17446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8452F8-576B-B6D6-9DF8-908A291E0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8484" y="4380267"/>
            <a:ext cx="3345521" cy="222084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AEE5E4-D033-1BC1-AEDD-28F2B6E3A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9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05"/>
    </mc:Choice>
    <mc:Fallback>
      <p:transition spd="slow" advTm="214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9ED896-C916-BAF8-A96B-892D5F2C6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Bucle Flujo-Volumen</a:t>
            </a:r>
            <a:endParaRPr lang="es-AR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479995-9472-4520-BFA4-FCBA0571D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28" y="2055847"/>
            <a:ext cx="4571239" cy="38354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AE3A2B4-616B-8D67-B843-80DC7C323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892" y="2055847"/>
            <a:ext cx="4488447" cy="383546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7D834C-3C93-8625-B40D-C2644D2B2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7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53"/>
    </mc:Choice>
    <mc:Fallback>
      <p:transition spd="slow" advTm="9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C48FEA82-15B6-2B26-4E83-DC1BEB2F6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887" y="3135032"/>
            <a:ext cx="5549999" cy="321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6 Rectángulo">
            <a:extLst>
              <a:ext uri="{FF2B5EF4-FFF2-40B4-BE49-F238E27FC236}">
                <a16:creationId xmlns:a16="http://schemas.microsoft.com/office/drawing/2014/main" id="{300509F6-AD51-12CD-104C-23AF1A1E7638}"/>
              </a:ext>
            </a:extLst>
          </p:cNvPr>
          <p:cNvSpPr/>
          <p:nvPr/>
        </p:nvSpPr>
        <p:spPr>
          <a:xfrm>
            <a:off x="1526298" y="2116418"/>
            <a:ext cx="3291830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τ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>
                <a:solidFill>
                  <a:srgbClr val="FF0000"/>
                </a:solidFill>
              </a:rPr>
              <a:t>= (</a:t>
            </a:r>
            <a:r>
              <a:rPr lang="es-AR" sz="2400" b="1" dirty="0">
                <a:solidFill>
                  <a:srgbClr val="FF0000"/>
                </a:solidFill>
                <a:latin typeface="Calibri"/>
                <a:cs typeface="Calibri"/>
              </a:rPr>
              <a:t>∆P</a:t>
            </a:r>
            <a:r>
              <a:rPr lang="es-AR" sz="2400" b="1" dirty="0">
                <a:solidFill>
                  <a:srgbClr val="FF0000"/>
                </a:solidFill>
              </a:rPr>
              <a:t>/Flujo)x(</a:t>
            </a:r>
            <a:r>
              <a:rPr lang="es-AR" sz="2400" b="1" dirty="0">
                <a:solidFill>
                  <a:srgbClr val="FF0000"/>
                </a:solidFill>
                <a:cs typeface="Calibri"/>
              </a:rPr>
              <a:t>∆V/∆P)</a:t>
            </a:r>
            <a:endParaRPr lang="es-AR" sz="2400" b="1" dirty="0">
              <a:solidFill>
                <a:srgbClr val="FF0000"/>
              </a:solidFill>
            </a:endParaRPr>
          </a:p>
        </p:txBody>
      </p:sp>
      <p:sp>
        <p:nvSpPr>
          <p:cNvPr id="5" name="2 Rectángulo">
            <a:extLst>
              <a:ext uri="{FF2B5EF4-FFF2-40B4-BE49-F238E27FC236}">
                <a16:creationId xmlns:a16="http://schemas.microsoft.com/office/drawing/2014/main" id="{451C5662-DC7B-F145-BDD2-0C49BA619AF9}"/>
              </a:ext>
            </a:extLst>
          </p:cNvPr>
          <p:cNvSpPr/>
          <p:nvPr/>
        </p:nvSpPr>
        <p:spPr>
          <a:xfrm>
            <a:off x="7908090" y="2048419"/>
            <a:ext cx="1877591" cy="936104"/>
          </a:xfrm>
          <a:prstGeom prst="rect">
            <a:avLst/>
          </a:prstGeom>
          <a:noFill/>
          <a:ln w="28575">
            <a:solidFill>
              <a:srgbClr val="41D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rgbClr val="FF0000"/>
                </a:solidFill>
              </a:rPr>
              <a:t>τ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AR" sz="2400" b="1" dirty="0">
                <a:solidFill>
                  <a:srgbClr val="FF0000"/>
                </a:solidFill>
              </a:rPr>
              <a:t>= </a:t>
            </a:r>
            <a:r>
              <a:rPr lang="es-AR" sz="2400" b="1" dirty="0">
                <a:solidFill>
                  <a:srgbClr val="FF0000"/>
                </a:solidFill>
                <a:latin typeface="Calibri"/>
                <a:cs typeface="Calibri"/>
              </a:rPr>
              <a:t>∆</a:t>
            </a:r>
            <a:r>
              <a:rPr lang="es-AR" sz="2400" b="1" dirty="0">
                <a:solidFill>
                  <a:srgbClr val="FF0000"/>
                </a:solidFill>
              </a:rPr>
              <a:t>V/Flujo</a:t>
            </a:r>
          </a:p>
        </p:txBody>
      </p:sp>
      <p:sp>
        <p:nvSpPr>
          <p:cNvPr id="6" name="2 Rectángulo">
            <a:extLst>
              <a:ext uri="{FF2B5EF4-FFF2-40B4-BE49-F238E27FC236}">
                <a16:creationId xmlns:a16="http://schemas.microsoft.com/office/drawing/2014/main" id="{BDABD469-EBC0-23F7-F248-8A86634EDDF9}"/>
              </a:ext>
            </a:extLst>
          </p:cNvPr>
          <p:cNvSpPr/>
          <p:nvPr/>
        </p:nvSpPr>
        <p:spPr>
          <a:xfrm>
            <a:off x="1937982" y="2628497"/>
            <a:ext cx="3070746" cy="6742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>
                <a:solidFill>
                  <a:schemeClr val="bg1"/>
                </a:solidFill>
              </a:rPr>
              <a:t>Rrs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1200" dirty="0">
                <a:solidFill>
                  <a:schemeClr val="bg1"/>
                </a:solidFill>
              </a:rPr>
              <a:t>(cmH2O/l/</a:t>
            </a:r>
            <a:r>
              <a:rPr lang="es-ES" sz="1200" dirty="0" err="1">
                <a:solidFill>
                  <a:schemeClr val="bg1"/>
                </a:solidFill>
              </a:rPr>
              <a:t>seg</a:t>
            </a:r>
            <a:r>
              <a:rPr lang="es-ES" sz="1200" dirty="0">
                <a:solidFill>
                  <a:schemeClr val="bg1"/>
                </a:solidFill>
              </a:rPr>
              <a:t>)</a:t>
            </a:r>
            <a:r>
              <a:rPr lang="es-ES" sz="2400" b="1" dirty="0">
                <a:solidFill>
                  <a:schemeClr val="bg1"/>
                </a:solidFill>
              </a:rPr>
              <a:t> x </a:t>
            </a:r>
            <a:r>
              <a:rPr lang="es-ES" sz="2400" b="1" dirty="0" err="1">
                <a:solidFill>
                  <a:schemeClr val="bg1"/>
                </a:solidFill>
              </a:rPr>
              <a:t>Crs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r>
              <a:rPr lang="es-ES" sz="1200" dirty="0">
                <a:solidFill>
                  <a:schemeClr val="bg1"/>
                </a:solidFill>
              </a:rPr>
              <a:t>(ml/cmH2O)</a:t>
            </a:r>
            <a:endParaRPr lang="es-AR" sz="2400" b="1" dirty="0">
              <a:solidFill>
                <a:schemeClr val="bg1"/>
              </a:solidFill>
            </a:endParaRPr>
          </a:p>
        </p:txBody>
      </p:sp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5E78F592-AC71-E157-068B-E0A1B613932B}"/>
              </a:ext>
            </a:extLst>
          </p:cNvPr>
          <p:cNvSpPr/>
          <p:nvPr/>
        </p:nvSpPr>
        <p:spPr>
          <a:xfrm>
            <a:off x="5148458" y="2325402"/>
            <a:ext cx="2429302" cy="54062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E00B9757-780A-ED83-7A5A-F2A2A08F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Bucle Flujo-Volumen y Constante de tiempo</a:t>
            </a:r>
            <a:endParaRPr lang="es-AR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B0027E7-EFB2-6A19-78E0-0A24DC0E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10012"/>
            <a:ext cx="3711211" cy="2751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D58C987D-DC4B-580A-B87E-83059C7032C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223840" y="3354120"/>
              <a:ext cx="2316240" cy="15271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D58C987D-DC4B-580A-B87E-83059C7032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8000" y="3290760"/>
                <a:ext cx="2347560" cy="16538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55FBEF0-07D0-D8EC-F874-072D2F054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1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618"/>
    </mc:Choice>
    <mc:Fallback>
      <p:transition spd="slow" advTm="17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7C23BD7D-BF81-7341-AA03-AC82A1355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41" y="2304537"/>
            <a:ext cx="6803409" cy="3932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F56E7EB-0670-8FFD-47A6-1C20BED05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2440" y="2304532"/>
            <a:ext cx="4407982" cy="393207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EB8D36B-4830-0FED-8B3B-C44F8C14F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Bucle Flujo/Volumen: respuesta terapéutica</a:t>
            </a:r>
            <a:endParaRPr lang="es-AR" b="1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7CAFAA5-EBCF-04AE-EAFC-4E4C7D2FD1BF}"/>
              </a:ext>
            </a:extLst>
          </p:cNvPr>
          <p:cNvSpPr/>
          <p:nvPr/>
        </p:nvSpPr>
        <p:spPr>
          <a:xfrm>
            <a:off x="290641" y="1856096"/>
            <a:ext cx="6803409" cy="448441"/>
          </a:xfrm>
          <a:prstGeom prst="rect">
            <a:avLst/>
          </a:prstGeom>
          <a:solidFill>
            <a:srgbClr val="41D3B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i="1" dirty="0"/>
              <a:t>Efecto de PEEP ante Obstrucción al flujo</a:t>
            </a:r>
            <a:endParaRPr lang="es-AR" sz="2400" b="1" i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D13886B-B3FA-45B0-6230-22AD625279A1}"/>
              </a:ext>
            </a:extLst>
          </p:cNvPr>
          <p:cNvSpPr/>
          <p:nvPr/>
        </p:nvSpPr>
        <p:spPr>
          <a:xfrm>
            <a:off x="7672439" y="1827981"/>
            <a:ext cx="4407982" cy="448441"/>
          </a:xfrm>
          <a:prstGeom prst="rect">
            <a:avLst/>
          </a:prstGeom>
          <a:solidFill>
            <a:srgbClr val="41D3B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i="1" dirty="0"/>
              <a:t>Efecto de Broncodilatadores</a:t>
            </a:r>
            <a:endParaRPr lang="es-AR" sz="2400" b="1" i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AA73C1C-53B8-D4DD-FEA0-625546BCCA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2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439"/>
    </mc:Choice>
    <mc:Fallback>
      <p:transition spd="slow" advTm="106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31" y="0"/>
            <a:ext cx="8599732" cy="152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03" y="2719280"/>
            <a:ext cx="4245338" cy="3507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530" y="2741573"/>
            <a:ext cx="4141621" cy="348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5" y="1484784"/>
            <a:ext cx="1781845" cy="16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96202" y="2215224"/>
            <a:ext cx="4245337" cy="504056"/>
          </a:xfrm>
          <a:prstGeom prst="rect">
            <a:avLst/>
          </a:prstGeom>
          <a:solidFill>
            <a:srgbClr val="41D3B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400" b="1" dirty="0">
                <a:solidFill>
                  <a:schemeClr val="bg1"/>
                </a:solidFill>
              </a:rPr>
              <a:t>Sin Limitación al Flujo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817531" y="2239393"/>
            <a:ext cx="4141620" cy="504056"/>
          </a:xfrm>
          <a:prstGeom prst="rect">
            <a:avLst/>
          </a:prstGeom>
          <a:solidFill>
            <a:srgbClr val="41D3B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400" b="1" dirty="0">
                <a:solidFill>
                  <a:schemeClr val="bg1"/>
                </a:solidFill>
              </a:rPr>
              <a:t>Limitación al Flujo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84AE4C0-2DC7-58B2-93C2-66888DFE3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0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854"/>
    </mc:Choice>
    <mc:Fallback>
      <p:transition spd="slow" advTm="123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658C88-B5AB-1756-2C79-6269AD95A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12" y="2797787"/>
            <a:ext cx="4663549" cy="311891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FE50E8C-6BB2-0627-DF1C-B92F5ABB8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Trabajo Respiratorio</a:t>
            </a:r>
            <a:endParaRPr lang="es-AR" b="1" dirty="0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6798A2D-CA5E-DFE7-E12E-31AE838B2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WOB: ∫ P x </a:t>
            </a:r>
            <a:r>
              <a:rPr lang="es-ES" dirty="0" err="1"/>
              <a:t>Vol</a:t>
            </a:r>
            <a:endParaRPr lang="es-AR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753D74F5-95E9-1FEC-AC97-59ECEB2BA9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/>
              <a:t>PTP: ∫ P x t</a:t>
            </a:r>
            <a:endParaRPr lang="es-AR" dirty="0"/>
          </a:p>
        </p:txBody>
      </p:sp>
      <p:pic>
        <p:nvPicPr>
          <p:cNvPr id="10" name="Picture 4" descr="http://www.directorvisual.com/sitio/mbmed/images/sitio/PTP-EcuacionDeMovimiento2.png">
            <a:extLst>
              <a:ext uri="{FF2B5EF4-FFF2-40B4-BE49-F238E27FC236}">
                <a16:creationId xmlns:a16="http://schemas.microsoft.com/office/drawing/2014/main" id="{D1DA639D-D7F0-330D-CFDD-7FC9D3A76145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819" y="2756085"/>
            <a:ext cx="3484978" cy="336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F859952-BE8A-E467-2AFE-AB9417D42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0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002"/>
    </mc:Choice>
    <mc:Fallback>
      <p:transition spd="slow" advTm="154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D07B2-C32C-9401-5903-E5B591BFB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17D3DE-00C4-542A-B708-EC12B876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/>
              <a:t>Revisión de las señales primarias.</a:t>
            </a:r>
          </a:p>
          <a:p>
            <a:r>
              <a:rPr lang="es-ES" dirty="0"/>
              <a:t>Análisis de la mecánica respiratoria a través de gráficos: Bucles Presión-Volumen y Flujo-Volumen.</a:t>
            </a:r>
          </a:p>
          <a:p>
            <a:r>
              <a:rPr lang="es-ES" dirty="0"/>
              <a:t>Bucle Presión-Volumen a flujo lento. Descripción de las cargas elásticas y resistivas en función del ingreso de volumen.</a:t>
            </a:r>
          </a:p>
          <a:p>
            <a:r>
              <a:rPr lang="es-ES" dirty="0"/>
              <a:t>Análisis del Bucle Flujo-Volumen. Concepto Constante de tiempo.</a:t>
            </a:r>
          </a:p>
          <a:p>
            <a:r>
              <a:rPr lang="es-ES" dirty="0"/>
              <a:t>Comportamiento del tórax y los pulmones.</a:t>
            </a:r>
          </a:p>
          <a:p>
            <a:r>
              <a:rPr lang="es-ES" dirty="0"/>
              <a:t>Trabajo respiratorio</a:t>
            </a:r>
          </a:p>
          <a:p>
            <a:endParaRPr lang="es-AR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9D22BB1-CFB6-D12B-CCF8-F658281B7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11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20"/>
    </mc:Choice>
    <mc:Fallback>
      <p:transition spd="slow" advTm="4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969B86-F95C-E75A-CAD0-8B1A29D6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Trabajo Respiratorio (WOB): Diagrama de Campbell</a:t>
            </a:r>
            <a:endParaRPr lang="es-AR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39F148-74A2-4446-E6D6-63016DCBD0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459" y="2524836"/>
            <a:ext cx="5181600" cy="3734014"/>
          </a:xfrm>
        </p:spPr>
        <p:txBody>
          <a:bodyPr/>
          <a:lstStyle/>
          <a:p>
            <a:pPr marL="457200" indent="-457200">
              <a:buFont typeface="+mj-lt"/>
              <a:buAutoNum type="alphaLcParenR"/>
            </a:pPr>
            <a:r>
              <a:rPr lang="es-ES" i="1" dirty="0"/>
              <a:t>Respiración espontánea.</a:t>
            </a:r>
          </a:p>
          <a:p>
            <a:pPr marL="457200" indent="-457200">
              <a:buFont typeface="+mj-lt"/>
              <a:buAutoNum type="alphaLcParenR"/>
            </a:pPr>
            <a:r>
              <a:rPr lang="es-AR" i="1" dirty="0"/>
              <a:t>Respiración con soporte parcial.</a:t>
            </a:r>
          </a:p>
          <a:p>
            <a:pPr marL="457200" indent="-457200">
              <a:buFont typeface="+mj-lt"/>
              <a:buAutoNum type="alphaLcParenR"/>
            </a:pPr>
            <a:r>
              <a:rPr lang="es-AR" i="1" dirty="0"/>
              <a:t>Respiración asistida (</a:t>
            </a:r>
            <a:r>
              <a:rPr lang="es-AR" i="1" dirty="0" err="1"/>
              <a:t>trigger</a:t>
            </a:r>
            <a:r>
              <a:rPr lang="es-AR" i="1" dirty="0"/>
              <a:t>)</a:t>
            </a:r>
          </a:p>
          <a:p>
            <a:endParaRPr lang="es-A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6067BE-0D27-2881-C529-86EFFA4DC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41" y="3429000"/>
            <a:ext cx="66294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E241910-C04E-1DDD-138B-63F3FCD573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820" y="2177453"/>
            <a:ext cx="2517721" cy="15596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78A1221-304D-EDB9-DC01-791F158E9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0082" y="2177454"/>
            <a:ext cx="2044739" cy="142555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E6A7DE4-ABF9-C61B-7B5B-8FEEB1087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140" y="2177453"/>
            <a:ext cx="2044739" cy="13295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B7530457-4859-757B-9761-C11D4936B3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699400" y="4943520"/>
              <a:ext cx="360" cy="360"/>
            </p14:xfrm>
          </p:contentPart>
        </mc:Choice>
        <mc:Fallback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B7530457-4859-757B-9761-C11D4936B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683560" y="4880160"/>
                <a:ext cx="31680" cy="1270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6157B87-4CAB-CD6A-86A1-39B0E2666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936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70"/>
    </mc:Choice>
    <mc:Fallback>
      <p:transition spd="slow" advTm="7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280248-6DA6-07A2-ABB6-84B701F21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Conclusiones</a:t>
            </a:r>
            <a:endParaRPr lang="es-AR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94D6F5-7A00-57A6-210A-CEFFA0B2F4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8"/>
          </a:xfrm>
        </p:spPr>
        <p:txBody>
          <a:bodyPr>
            <a:normAutofit/>
          </a:bodyPr>
          <a:lstStyle/>
          <a:p>
            <a:r>
              <a:rPr lang="es-ES" dirty="0"/>
              <a:t>La pendiente del Bucle P-V representa la </a:t>
            </a:r>
            <a:r>
              <a:rPr lang="es-ES" dirty="0" err="1"/>
              <a:t>Crs</a:t>
            </a:r>
            <a:r>
              <a:rPr lang="es-ES" dirty="0"/>
              <a:t>, mientras que la convexidad inspiratoria la </a:t>
            </a:r>
            <a:r>
              <a:rPr lang="es-ES" dirty="0" err="1"/>
              <a:t>Rrs</a:t>
            </a:r>
            <a:r>
              <a:rPr lang="es-ES" dirty="0"/>
              <a:t>.</a:t>
            </a:r>
          </a:p>
          <a:p>
            <a:r>
              <a:rPr lang="es-ES" dirty="0"/>
              <a:t>El área conformado entre el bucle inspiratorio y la línea de base representa el trabajo respiratorio de dicha respiración.</a:t>
            </a:r>
          </a:p>
          <a:p>
            <a:r>
              <a:rPr lang="es-ES" dirty="0"/>
              <a:t>Al realizar el Bucle P-V con flujo bajo, se eliminan las cargas resistivas y pueden analizarse las cargas elásticas.</a:t>
            </a:r>
          </a:p>
          <a:p>
            <a:r>
              <a:rPr lang="es-ES" dirty="0"/>
              <a:t>La Histéresis es el área entre las ramas inspiratoria y espiratoria del Bucle P-V y se da por las propiedades viscoelásticas del pulmón, aunque puede verse afectado ante patologías.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858E914-A839-3645-CF60-C936BBB67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51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541"/>
    </mc:Choice>
    <mc:Fallback>
      <p:transition spd="slow" advTm="44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0764B2-0092-FC56-A639-C0A0DA6D0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Conclusiones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2A28A1-F96D-AD30-BD9D-5E17846E23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7039"/>
            <a:ext cx="10515600" cy="4279924"/>
          </a:xfrm>
        </p:spPr>
        <p:txBody>
          <a:bodyPr/>
          <a:lstStyle/>
          <a:p>
            <a:r>
              <a:rPr lang="es-ES" dirty="0"/>
              <a:t>La Constante de tiempo es un concepto sumamente importante para interpretar el vaciado pulmonar. El Bucle F-V es muy útil para evaluar el impacto de las intervenciones sobre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s-ES" dirty="0"/>
              <a:t>Debemos interpretar el WOB realizado por el paciente cuando interactúa con el respirador.</a:t>
            </a:r>
          </a:p>
          <a:p>
            <a:r>
              <a:rPr lang="es-ES" dirty="0"/>
              <a:t>Para lograr cumplir con los objetivos de la VM es imprescindible conocer el monitoreo en profundidad, interpretarlo y programar el respirador en función del mismo.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63871B-7BB6-9A59-A5E9-BF0DAAE43F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1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51"/>
    </mc:Choice>
    <mc:Fallback>
      <p:transition spd="slow" advTm="32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0E931-7CC7-FFE8-E55F-720B80926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Actividades</a:t>
            </a:r>
            <a:endParaRPr lang="es-AR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70B69B-17E4-F964-F774-F4BFA9ABE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Registre en la pantalla del respirador (subir foto) un Bucle presión-volumen en modo VC-CMV y describa los componentes elástico y resistivo.</a:t>
            </a:r>
          </a:p>
          <a:p>
            <a:r>
              <a:rPr lang="es-ES" dirty="0"/>
              <a:t>Registre en la pantalla del respirador (subir foto) un Bucle presión-volumen en modo PC-CMV. ¿Qué diferencia encuentra en la rama inspiratoria del bucle?</a:t>
            </a:r>
          </a:p>
          <a:p>
            <a:r>
              <a:rPr lang="es-ES" dirty="0"/>
              <a:t>Registre en la pantalla del respirador (subir foto) un Bucle Flujo-volumen en modo VC-CMV. Calcule la Constante de tiempo en 3 momentos del tiempo espiratorio.</a:t>
            </a:r>
          </a:p>
          <a:p>
            <a:r>
              <a:rPr lang="es-ES" dirty="0"/>
              <a:t>Registre la pantalla del respirador (subir foto) una gráfica en la que evalúe si existe atrapamiento aéreo y describa su interpretación.</a:t>
            </a:r>
            <a:endParaRPr lang="es-A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CA43C9-585B-2848-C58A-E3E77C792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55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78"/>
    </mc:Choice>
    <mc:Fallback>
      <p:transition spd="slow" advTm="73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77EE6-E8FD-A85B-C852-E3DFE9B68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Gracias</a:t>
            </a:r>
            <a:endParaRPr lang="es-AR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3EE990D-ACE7-8DC6-0244-F5D9E2E59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972D5BD-9081-0313-71A3-8F2C6E6E0F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06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9"/>
    </mc:Choice>
    <mc:Fallback>
      <p:transition spd="slow" advTm="7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61A77EA-44D7-C63F-A656-77985DBC7C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s-AR" altLang="es-AR" dirty="0">
                <a:cs typeface="K2D" panose="00000500000000000000"/>
              </a:rPr>
              <a:t>Señales Primarias </a:t>
            </a:r>
            <a:endParaRPr lang="es-ES" altLang="es-AR" dirty="0">
              <a:cs typeface="K2D" panose="00000500000000000000"/>
            </a:endParaRP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F47F400C-F193-8DE8-2DFE-553F810F7E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8333" y="1904741"/>
            <a:ext cx="7455226" cy="4351338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s-AR" altLang="es-AR" b="1" dirty="0">
                <a:solidFill>
                  <a:schemeClr val="tx1">
                    <a:lumMod val="25000"/>
                    <a:lumOff val="75000"/>
                  </a:schemeClr>
                </a:solidFill>
                <a:latin typeface="Times New Roman" panose="02020603050405020304" pitchFamily="18" charset="0"/>
                <a:cs typeface="K2D" panose="00000500000000000000"/>
              </a:rPr>
              <a:t>Presión</a:t>
            </a:r>
            <a:r>
              <a:rPr lang="es-AR" altLang="es-AR" dirty="0">
                <a:solidFill>
                  <a:srgbClr val="000066"/>
                </a:solidFill>
                <a:latin typeface="Times New Roman" panose="02020603050405020304" pitchFamily="18" charset="0"/>
                <a:cs typeface="K2D" panose="00000500000000000000"/>
              </a:rPr>
              <a:t>:</a:t>
            </a:r>
            <a:r>
              <a:rPr lang="es-AR" altLang="es-AR" dirty="0">
                <a:latin typeface="Times New Roman" panose="02020603050405020304" pitchFamily="18" charset="0"/>
                <a:cs typeface="K2D" panose="00000500000000000000"/>
              </a:rPr>
              <a:t> </a:t>
            </a:r>
            <a:r>
              <a:rPr lang="es-AR" altLang="es-AR" sz="2400" i="1" dirty="0">
                <a:latin typeface="Times New Roman" panose="02020603050405020304" pitchFamily="18" charset="0"/>
                <a:cs typeface="K2D" panose="00000500000000000000"/>
              </a:rPr>
              <a:t>Fuerzas aplicadas por el respirador sobre el sistema respiratorio (dado por el choque  intermolecular del gas). Stress aplicado al parénquima pulmonar y la caja torácica</a:t>
            </a:r>
            <a:r>
              <a:rPr lang="es-AR" altLang="es-AR" sz="2200" i="1" dirty="0">
                <a:latin typeface="Times New Roman" panose="02020603050405020304" pitchFamily="18" charset="0"/>
                <a:cs typeface="K2D" panose="0000050000000000000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AR" altLang="es-AR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AR" altLang="es-AR" dirty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AR" altLang="es-AR" b="1" dirty="0">
                <a:solidFill>
                  <a:schemeClr val="tx1">
                    <a:lumMod val="25000"/>
                    <a:lumOff val="75000"/>
                  </a:schemeClr>
                </a:solidFill>
                <a:latin typeface="Times New Roman" panose="02020603050405020304" pitchFamily="18" charset="0"/>
                <a:cs typeface="K2D" panose="00000500000000000000"/>
              </a:rPr>
              <a:t>Flujo</a:t>
            </a:r>
            <a:r>
              <a:rPr lang="es-AR" altLang="es-AR" dirty="0">
                <a:solidFill>
                  <a:schemeClr val="tx1">
                    <a:lumMod val="25000"/>
                    <a:lumOff val="75000"/>
                  </a:schemeClr>
                </a:solidFill>
                <a:latin typeface="Times New Roman" panose="02020603050405020304" pitchFamily="18" charset="0"/>
                <a:cs typeface="K2D" panose="00000500000000000000"/>
              </a:rPr>
              <a:t>: </a:t>
            </a:r>
            <a:r>
              <a:rPr lang="es-AR" altLang="es-AR" sz="2400" i="1" dirty="0">
                <a:latin typeface="Times New Roman" panose="02020603050405020304" pitchFamily="18" charset="0"/>
                <a:cs typeface="K2D" panose="00000500000000000000"/>
              </a:rPr>
              <a:t>caudal de gas inspirado o espirado (Volumen en función del tiempo).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AR" altLang="es-AR" dirty="0">
              <a:latin typeface="Times New Roman" panose="02020603050405020304" pitchFamily="18" charset="0"/>
              <a:cs typeface="K2D" panose="0000050000000000000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AR" altLang="es-AR" dirty="0">
              <a:latin typeface="Times New Roman" panose="02020603050405020304" pitchFamily="18" charset="0"/>
              <a:cs typeface="K2D" panose="00000500000000000000"/>
            </a:endParaRPr>
          </a:p>
          <a:p>
            <a:pPr eaLnBrk="1" hangingPunct="1">
              <a:lnSpc>
                <a:spcPct val="90000"/>
              </a:lnSpc>
            </a:pPr>
            <a:r>
              <a:rPr lang="es-AR" altLang="es-AR" b="1" dirty="0">
                <a:solidFill>
                  <a:schemeClr val="tx1">
                    <a:lumMod val="25000"/>
                    <a:lumOff val="75000"/>
                  </a:schemeClr>
                </a:solidFill>
                <a:latin typeface="Times New Roman" panose="02020603050405020304" pitchFamily="18" charset="0"/>
                <a:cs typeface="K2D" panose="00000500000000000000"/>
              </a:rPr>
              <a:t>Volumen</a:t>
            </a:r>
            <a:r>
              <a:rPr lang="es-AR" altLang="es-AR" dirty="0">
                <a:solidFill>
                  <a:schemeClr val="tx1">
                    <a:lumMod val="25000"/>
                    <a:lumOff val="75000"/>
                  </a:schemeClr>
                </a:solidFill>
                <a:latin typeface="Times New Roman" panose="02020603050405020304" pitchFamily="18" charset="0"/>
                <a:cs typeface="K2D" panose="00000500000000000000"/>
              </a:rPr>
              <a:t>: </a:t>
            </a:r>
            <a:r>
              <a:rPr lang="es-AR" altLang="es-AR" sz="2400" i="1" dirty="0">
                <a:latin typeface="Times New Roman" panose="02020603050405020304" pitchFamily="18" charset="0"/>
                <a:cs typeface="K2D" panose="00000500000000000000"/>
              </a:rPr>
              <a:t>Cuantificación del gas inhalado o exhalado (Integral del flujo en función del tiempo)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AR" altLang="es-AR" dirty="0">
                <a:latin typeface="Times New Roman" panose="02020603050405020304" pitchFamily="18" charset="0"/>
              </a:rPr>
              <a:t>           </a:t>
            </a:r>
            <a:endParaRPr lang="es-ES" altLang="es-AR" sz="3600" dirty="0">
              <a:latin typeface="Times New Roman" panose="02020603050405020304" pitchFamily="18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48035A00-18BA-20DA-D331-535003ABCAE2}"/>
              </a:ext>
            </a:extLst>
          </p:cNvPr>
          <p:cNvSpPr/>
          <p:nvPr/>
        </p:nvSpPr>
        <p:spPr>
          <a:xfrm>
            <a:off x="8438861" y="2768954"/>
            <a:ext cx="2669275" cy="257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Curva Presión/Tiempo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7C664F1-612C-2D9C-C030-8EC56F4C719D}"/>
              </a:ext>
            </a:extLst>
          </p:cNvPr>
          <p:cNvSpPr/>
          <p:nvPr/>
        </p:nvSpPr>
        <p:spPr>
          <a:xfrm>
            <a:off x="8651771" y="4759985"/>
            <a:ext cx="2669275" cy="257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Curvas Flujo/Tiempo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AB892CA-0797-7090-3425-A32715BCC669}"/>
              </a:ext>
            </a:extLst>
          </p:cNvPr>
          <p:cNvSpPr txBox="1"/>
          <p:nvPr/>
        </p:nvSpPr>
        <p:spPr>
          <a:xfrm>
            <a:off x="8438861" y="6542714"/>
            <a:ext cx="2882185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Curva Volumen/Tiempo</a:t>
            </a:r>
            <a:endParaRPr lang="es-AR" b="1" dirty="0">
              <a:solidFill>
                <a:schemeClr val="bg1"/>
              </a:solidFill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856F698-264A-71C6-839A-537B4858C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258" y="1565866"/>
            <a:ext cx="4310743" cy="122189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BC54B55-E27D-BA57-45AD-47A9C869565D}"/>
              </a:ext>
            </a:extLst>
          </p:cNvPr>
          <p:cNvSpPr txBox="1"/>
          <p:nvPr/>
        </p:nvSpPr>
        <p:spPr>
          <a:xfrm>
            <a:off x="7693153" y="1479891"/>
            <a:ext cx="159597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Ciclo Respiratorio</a:t>
            </a:r>
            <a:endParaRPr lang="es-AR" sz="1400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FBF5C72-071C-1FBF-3ADE-683BED924077}"/>
              </a:ext>
            </a:extLst>
          </p:cNvPr>
          <p:cNvSpPr txBox="1"/>
          <p:nvPr/>
        </p:nvSpPr>
        <p:spPr>
          <a:xfrm>
            <a:off x="10611703" y="1331222"/>
            <a:ext cx="109182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Tiempo Espiratorio</a:t>
            </a:r>
            <a:endParaRPr lang="es-AR" sz="1400" b="1" dirty="0">
              <a:solidFill>
                <a:schemeClr val="bg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B910039-6EDD-2C38-AAC4-5D41ED645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3600" y="3476170"/>
            <a:ext cx="4245429" cy="1270450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16B5DF3-6030-91CD-A9A7-2C08317D998D}"/>
              </a:ext>
            </a:extLst>
          </p:cNvPr>
          <p:cNvSpPr txBox="1"/>
          <p:nvPr/>
        </p:nvSpPr>
        <p:spPr>
          <a:xfrm>
            <a:off x="7853783" y="3425361"/>
            <a:ext cx="159597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Ciclo Respiratorio</a:t>
            </a:r>
            <a:endParaRPr lang="es-AR" sz="1400" b="1" dirty="0">
              <a:solidFill>
                <a:schemeClr val="bg1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0136A3A-58FF-44E0-5BE6-01C4A1F870EA}"/>
              </a:ext>
            </a:extLst>
          </p:cNvPr>
          <p:cNvSpPr txBox="1"/>
          <p:nvPr/>
        </p:nvSpPr>
        <p:spPr>
          <a:xfrm>
            <a:off x="9562530" y="3147811"/>
            <a:ext cx="109182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Tiempo Inspiratorio</a:t>
            </a:r>
            <a:endParaRPr lang="es-AR" sz="1400" b="1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EDB0EFF-D5BC-9F36-B6D2-F1BC35FDBEDA}"/>
              </a:ext>
            </a:extLst>
          </p:cNvPr>
          <p:cNvSpPr txBox="1"/>
          <p:nvPr/>
        </p:nvSpPr>
        <p:spPr>
          <a:xfrm>
            <a:off x="10744334" y="3177193"/>
            <a:ext cx="109182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Tiempo Espiratorio</a:t>
            </a:r>
            <a:endParaRPr lang="es-AR" sz="1400" b="1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CC5F5DC-38DD-BA2D-24FC-E35CE09489F3}"/>
              </a:ext>
            </a:extLst>
          </p:cNvPr>
          <p:cNvSpPr txBox="1"/>
          <p:nvPr/>
        </p:nvSpPr>
        <p:spPr>
          <a:xfrm>
            <a:off x="9562530" y="1299409"/>
            <a:ext cx="109182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Tiempo Inspiratorio</a:t>
            </a:r>
            <a:endParaRPr lang="es-AR" sz="1400" b="1" dirty="0">
              <a:solidFill>
                <a:schemeClr val="bg1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8525346B-74E0-6ABA-6B69-C1957EE4B5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2938" y="5378109"/>
            <a:ext cx="4474029" cy="1262358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03013E4D-63C1-5278-0658-9E2458F7C86B}"/>
              </a:ext>
            </a:extLst>
          </p:cNvPr>
          <p:cNvSpPr txBox="1"/>
          <p:nvPr/>
        </p:nvSpPr>
        <p:spPr>
          <a:xfrm>
            <a:off x="7966554" y="5404702"/>
            <a:ext cx="159597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Ciclo Respiratorio</a:t>
            </a:r>
            <a:endParaRPr lang="es-AR" sz="1400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782E225-0613-8D58-E9D4-982DB26873C0}"/>
              </a:ext>
            </a:extLst>
          </p:cNvPr>
          <p:cNvSpPr txBox="1"/>
          <p:nvPr/>
        </p:nvSpPr>
        <p:spPr>
          <a:xfrm>
            <a:off x="9986408" y="5292134"/>
            <a:ext cx="109182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Tiempo Inspiratorio</a:t>
            </a:r>
            <a:endParaRPr lang="es-AR" sz="1400" b="1" dirty="0">
              <a:solidFill>
                <a:schemeClr val="bg1"/>
              </a:solidFill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C551BBF-3A44-A579-707D-A7BB71E11592}"/>
              </a:ext>
            </a:extLst>
          </p:cNvPr>
          <p:cNvSpPr txBox="1"/>
          <p:nvPr/>
        </p:nvSpPr>
        <p:spPr>
          <a:xfrm>
            <a:off x="10998605" y="5292134"/>
            <a:ext cx="1091821" cy="52322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" sz="1400" b="1" dirty="0">
                <a:solidFill>
                  <a:schemeClr val="bg1"/>
                </a:solidFill>
              </a:rPr>
              <a:t>Tiempo Espiratorio</a:t>
            </a:r>
            <a:endParaRPr lang="es-AR" sz="14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16504F9-C9E3-7D95-531E-F04512AAA4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613"/>
    </mc:Choice>
    <mc:Fallback>
      <p:transition spd="slow" advTm="58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3E7EF87D-C7B1-F036-9692-1CE27CB34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Bucles o </a:t>
            </a:r>
            <a:r>
              <a:rPr lang="es-ES" dirty="0" err="1"/>
              <a:t>Loops</a:t>
            </a:r>
            <a:endParaRPr lang="es-AR" dirty="0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ED68AAE4-22DF-5E88-6EF7-33228E957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79" y="1569493"/>
            <a:ext cx="10295553" cy="4472533"/>
          </a:xfrm>
        </p:spPr>
        <p:txBody>
          <a:bodyPr/>
          <a:lstStyle/>
          <a:p>
            <a:r>
              <a:rPr lang="es-ES" dirty="0"/>
              <a:t>Interacción entre dos variables en tiempo real.</a:t>
            </a:r>
          </a:p>
          <a:p>
            <a:r>
              <a:rPr lang="es-AR" dirty="0"/>
              <a:t>Cambios en una variable respecto a la otra respiración a respiración.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AAC0D5C-81AB-A49F-2272-3F9B41CFA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625" y="3137875"/>
            <a:ext cx="3194448" cy="349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99CB7C-B427-43D4-5F9D-F0761A183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80" y="4045582"/>
            <a:ext cx="6777928" cy="2107592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EDADE92-573F-2E92-D65C-99D83D6BDA91}"/>
              </a:ext>
            </a:extLst>
          </p:cNvPr>
          <p:cNvSpPr/>
          <p:nvPr/>
        </p:nvSpPr>
        <p:spPr>
          <a:xfrm>
            <a:off x="553280" y="3560618"/>
            <a:ext cx="6777928" cy="484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/>
              <a:t>Bucle Presión-Volumen. Flujo-Volumen</a:t>
            </a:r>
            <a:endParaRPr lang="es-AR" sz="2400" b="1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532F507-FAA1-4C5E-2EFD-489A6540F118}"/>
              </a:ext>
            </a:extLst>
          </p:cNvPr>
          <p:cNvSpPr/>
          <p:nvPr/>
        </p:nvSpPr>
        <p:spPr>
          <a:xfrm>
            <a:off x="8459438" y="2652911"/>
            <a:ext cx="3221635" cy="4849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/>
              <a:t>Bucle Flujo-Volumen</a:t>
            </a:r>
            <a:endParaRPr lang="es-AR" sz="2400" b="1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2954C69F-3300-27CB-B92A-BCED859B478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414440" y="3879720"/>
              <a:ext cx="351000" cy="1264320"/>
            </p14:xfrm>
          </p:contentPart>
        </mc:Choice>
        <mc:Fallback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2954C69F-3300-27CB-B92A-BCED859B47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98600" y="3816360"/>
                <a:ext cx="382320" cy="13910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1EDC2F9-3781-9CEF-57D7-D11ABA63A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01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955"/>
    </mc:Choice>
    <mc:Fallback>
      <p:transition spd="slow" advTm="16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757BA7-97EE-730B-31E5-D4FEF38C7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Curva Presión-Volumen</a:t>
            </a:r>
            <a:endParaRPr lang="es-AR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9CF17-43B3-F484-1D8A-37B6215CF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111" y="2082534"/>
            <a:ext cx="8020335" cy="46116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A4D2424-A77C-1476-E747-993315476B79}"/>
              </a:ext>
            </a:extLst>
          </p:cNvPr>
          <p:cNvSpPr/>
          <p:nvPr/>
        </p:nvSpPr>
        <p:spPr>
          <a:xfrm>
            <a:off x="6905769" y="4776716"/>
            <a:ext cx="900752" cy="382138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CRF</a:t>
            </a:r>
            <a:endParaRPr lang="es-A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8C5FA94-455D-79BA-B371-3EE1AA77AEFB}"/>
              </a:ext>
            </a:extLst>
          </p:cNvPr>
          <p:cNvSpPr/>
          <p:nvPr/>
        </p:nvSpPr>
        <p:spPr>
          <a:xfrm>
            <a:off x="5472754" y="3683618"/>
            <a:ext cx="673288" cy="382138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VT</a:t>
            </a:r>
            <a:endParaRPr lang="es-A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87C3DC1-AA5C-B6A8-C33F-26835ECDA8ED}"/>
              </a:ext>
            </a:extLst>
          </p:cNvPr>
          <p:cNvSpPr/>
          <p:nvPr/>
        </p:nvSpPr>
        <p:spPr>
          <a:xfrm>
            <a:off x="6785214" y="5840788"/>
            <a:ext cx="900752" cy="382138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VR</a:t>
            </a:r>
            <a:endParaRPr lang="es-A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E57C1DF-4E2D-BECF-5892-172FE4BC90A6}"/>
              </a:ext>
            </a:extLst>
          </p:cNvPr>
          <p:cNvSpPr/>
          <p:nvPr/>
        </p:nvSpPr>
        <p:spPr>
          <a:xfrm>
            <a:off x="5313527" y="2532300"/>
            <a:ext cx="900752" cy="382138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CPT</a:t>
            </a:r>
            <a:endParaRPr lang="es-AR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C68DCB0-7D68-87CF-5711-FDF322F28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8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82"/>
    </mc:Choice>
    <mc:Fallback>
      <p:transition spd="slow" advTm="119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8A27EED-CE52-A92D-7730-01DA18902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0868" y="1994460"/>
            <a:ext cx="6455395" cy="4766710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799CE56E-71AB-9703-3C6E-11A20E872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Bucle Presión-Volumen: cargas Resistivas y Elásticas</a:t>
            </a:r>
            <a:endParaRPr lang="es-AR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A36188-BE79-23AB-AD47-A05B53FD4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1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041"/>
    </mc:Choice>
    <mc:Fallback>
      <p:transition spd="slow" advTm="96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4C80C9-F473-E7E9-65A2-1122BDBF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Bucle Presión/Volumen: cambios en Resistencia y </a:t>
            </a:r>
            <a:r>
              <a:rPr lang="es-ES" b="1" dirty="0" err="1"/>
              <a:t>Elastancia</a:t>
            </a:r>
            <a:endParaRPr lang="es-AR" b="1" dirty="0"/>
          </a:p>
        </p:txBody>
      </p:sp>
      <p:pic>
        <p:nvPicPr>
          <p:cNvPr id="4" name="Picture 2" descr="curvas26">
            <a:extLst>
              <a:ext uri="{FF2B5EF4-FFF2-40B4-BE49-F238E27FC236}">
                <a16:creationId xmlns:a16="http://schemas.microsoft.com/office/drawing/2014/main" id="{ACDDA532-001F-267A-FAAE-B63A710D9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233" y="2279175"/>
            <a:ext cx="8480120" cy="442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8C4B0F-4C82-A16C-2048-7648F15AD0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67"/>
    </mc:Choice>
    <mc:Fallback>
      <p:transition spd="slow" advTm="84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2B5502-5086-6FFB-06BA-BDC930D93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Bucle P-V con flujo lento (&lt; 9 l/m). Construcción con flujo constante, </a:t>
            </a:r>
            <a:r>
              <a:rPr lang="es-ES" b="1" dirty="0" err="1"/>
              <a:t>superjeringa</a:t>
            </a:r>
            <a:r>
              <a:rPr lang="es-ES" b="1" dirty="0"/>
              <a:t> y volúmenes aleatorios</a:t>
            </a:r>
            <a:endParaRPr lang="es-AR" b="1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7FDF85-EB34-4299-F32B-0AF761089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68761"/>
            <a:ext cx="5157787" cy="823912"/>
          </a:xfrm>
          <a:ln>
            <a:noFill/>
          </a:ln>
        </p:spPr>
        <p:txBody>
          <a:bodyPr>
            <a:normAutofit/>
          </a:bodyPr>
          <a:lstStyle/>
          <a:p>
            <a:r>
              <a:rPr lang="es-ES" sz="3600" dirty="0"/>
              <a:t>Histéresis</a:t>
            </a:r>
            <a:endParaRPr lang="es-AR" sz="3600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07B8956-0F01-50CC-3865-B88B9C5BC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070746"/>
            <a:ext cx="5157787" cy="3118916"/>
          </a:xfrm>
        </p:spPr>
        <p:txBody>
          <a:bodyPr>
            <a:normAutofit/>
          </a:bodyPr>
          <a:lstStyle/>
          <a:p>
            <a:r>
              <a:rPr lang="es-ES" sz="2400" dirty="0"/>
              <a:t>Área entre las ramas inspiratoria y espiratoria en el bucle P-V.</a:t>
            </a:r>
          </a:p>
          <a:p>
            <a:r>
              <a:rPr lang="es-ES" sz="2400" dirty="0"/>
              <a:t>Se da por las propiedades viscoelásticas del pulmón.</a:t>
            </a:r>
          </a:p>
          <a:p>
            <a:r>
              <a:rPr lang="es-AR" sz="2400" dirty="0"/>
              <a:t>Se incrementa ante el reclutamiento (insuflación) y </a:t>
            </a:r>
            <a:r>
              <a:rPr lang="es-AR" sz="2400" dirty="0" err="1"/>
              <a:t>desreclutamiento</a:t>
            </a:r>
            <a:r>
              <a:rPr lang="es-AR" sz="2400" dirty="0"/>
              <a:t> (</a:t>
            </a:r>
            <a:r>
              <a:rPr lang="es-AR" sz="2400" dirty="0" err="1"/>
              <a:t>exuflación</a:t>
            </a:r>
            <a:r>
              <a:rPr lang="es-AR" sz="2400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81C0ED-424E-043D-01DD-801514BC6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59" y="1777481"/>
            <a:ext cx="4210860" cy="483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C582AE9-8745-8693-497B-A79E92298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66"/>
    </mc:Choice>
    <mc:Fallback>
      <p:transition spd="slow" advTm="105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A0DF21A1-EA87-C8FD-8504-D6D2843BA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2633" y="1638935"/>
            <a:ext cx="6453092" cy="5059795"/>
          </a:xfrm>
          <a:prstGeom prst="rect">
            <a:avLst/>
          </a:prstGeom>
          <a:noFill/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A2D9D445-6669-9AD2-7013-FEFD519C3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3591" cy="1325563"/>
          </a:xfrm>
        </p:spPr>
        <p:txBody>
          <a:bodyPr/>
          <a:lstStyle/>
          <a:p>
            <a:r>
              <a:rPr lang="es-ES" b="1" dirty="0"/>
              <a:t>Histéresis: diferencias en inspiración y espiración en SDRA</a:t>
            </a:r>
            <a:endParaRPr lang="es-AR" b="1" dirty="0"/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C192BF5C-3C3F-97FC-0493-C4824DC500C4}"/>
              </a:ext>
            </a:extLst>
          </p:cNvPr>
          <p:cNvCxnSpPr>
            <a:cxnSpLocks/>
          </p:cNvCxnSpPr>
          <p:nvPr/>
        </p:nvCxnSpPr>
        <p:spPr>
          <a:xfrm>
            <a:off x="3630304" y="3534770"/>
            <a:ext cx="15558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63014993-CD5B-1C1E-2350-8ACB0B42C60E}"/>
              </a:ext>
            </a:extLst>
          </p:cNvPr>
          <p:cNvCxnSpPr>
            <a:cxnSpLocks/>
          </p:cNvCxnSpPr>
          <p:nvPr/>
        </p:nvCxnSpPr>
        <p:spPr>
          <a:xfrm>
            <a:off x="5186149" y="3534770"/>
            <a:ext cx="0" cy="18560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72BF776C-E040-BA81-D733-413E734F799A}"/>
              </a:ext>
            </a:extLst>
          </p:cNvPr>
          <p:cNvCxnSpPr>
            <a:cxnSpLocks/>
          </p:cNvCxnSpPr>
          <p:nvPr/>
        </p:nvCxnSpPr>
        <p:spPr>
          <a:xfrm>
            <a:off x="3630304" y="5390866"/>
            <a:ext cx="155584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B22893C0-DCDA-DC5D-4722-79D05BA65B02}"/>
              </a:ext>
            </a:extLst>
          </p:cNvPr>
          <p:cNvCxnSpPr>
            <a:cxnSpLocks/>
          </p:cNvCxnSpPr>
          <p:nvPr/>
        </p:nvCxnSpPr>
        <p:spPr>
          <a:xfrm>
            <a:off x="3630304" y="3534770"/>
            <a:ext cx="4203511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708844C-0DDD-8C96-CB3E-9CADE9E79BA9}"/>
              </a:ext>
            </a:extLst>
          </p:cNvPr>
          <p:cNvCxnSpPr>
            <a:cxnSpLocks/>
          </p:cNvCxnSpPr>
          <p:nvPr/>
        </p:nvCxnSpPr>
        <p:spPr>
          <a:xfrm>
            <a:off x="7833815" y="3534770"/>
            <a:ext cx="0" cy="158314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E29F4CFB-6EF2-2270-E521-34B165DE7EA5}"/>
              </a:ext>
            </a:extLst>
          </p:cNvPr>
          <p:cNvCxnSpPr>
            <a:cxnSpLocks/>
          </p:cNvCxnSpPr>
          <p:nvPr/>
        </p:nvCxnSpPr>
        <p:spPr>
          <a:xfrm>
            <a:off x="3630304" y="5117910"/>
            <a:ext cx="4203511" cy="0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6BFB1547-8ABE-102F-655F-CA288DFCB6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3254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79"/>
    </mc:Choice>
    <mc:Fallback>
      <p:transition spd="slow" advTm="105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0.1|1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|6.5|11.1|13.7|7|1.6"/>
</p:tagLst>
</file>

<file path=ppt/theme/theme1.xml><?xml version="1.0" encoding="utf-8"?>
<a:theme xmlns:a="http://schemas.openxmlformats.org/drawingml/2006/main" name="Tema de Office">
  <a:themeElements>
    <a:clrScheme name="Capoos">
      <a:dk1>
        <a:srgbClr val="161A24"/>
      </a:dk1>
      <a:lt1>
        <a:sysClr val="window" lastClr="FFFFFF"/>
      </a:lt1>
      <a:dk2>
        <a:srgbClr val="6B2DDE"/>
      </a:dk2>
      <a:lt2>
        <a:srgbClr val="FF5033"/>
      </a:lt2>
      <a:accent1>
        <a:srgbClr val="41D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1D3B3"/>
      </a:hlink>
      <a:folHlink>
        <a:srgbClr val="6B2DD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</TotalTime>
  <Words>840</Words>
  <Application>Microsoft Office PowerPoint</Application>
  <PresentationFormat>Panorámica</PresentationFormat>
  <Paragraphs>125</Paragraphs>
  <Slides>24</Slides>
  <Notes>2</Notes>
  <HiddenSlides>0</HiddenSlides>
  <MMClips>24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Arial</vt:lpstr>
      <vt:lpstr>Calibri</vt:lpstr>
      <vt:lpstr>Calibri Light</vt:lpstr>
      <vt:lpstr>Franklin Gothic Book</vt:lpstr>
      <vt:lpstr>K2D</vt:lpstr>
      <vt:lpstr>Montserrat</vt:lpstr>
      <vt:lpstr>Times New Roman</vt:lpstr>
      <vt:lpstr>Tema de Office</vt:lpstr>
      <vt:lpstr>Ecuación</vt:lpstr>
      <vt:lpstr>Presentación de PowerPoint</vt:lpstr>
      <vt:lpstr>Objetivos</vt:lpstr>
      <vt:lpstr>Señales Primarias </vt:lpstr>
      <vt:lpstr>Bucles o Loops</vt:lpstr>
      <vt:lpstr>Curva Presión-Volumen</vt:lpstr>
      <vt:lpstr>Bucle Presión-Volumen: cargas Resistivas y Elásticas</vt:lpstr>
      <vt:lpstr>Bucle Presión/Volumen: cambios en Resistencia y Elastancia</vt:lpstr>
      <vt:lpstr>Bucle P-V con flujo lento (&lt; 9 l/m). Construcción con flujo constante, superjeringa y volúmenes aleatorios</vt:lpstr>
      <vt:lpstr>Histéresis: diferencias en inspiración y espiración en SDRA</vt:lpstr>
      <vt:lpstr>Insuflación de Volumen. Presión resultante</vt:lpstr>
      <vt:lpstr>Curva P/V normal y en SDRA</vt:lpstr>
      <vt:lpstr>Bucle P/V y reclutabilidad pulmonar</vt:lpstr>
      <vt:lpstr>Constante de tiempo τ: Crs x Rrs</vt:lpstr>
      <vt:lpstr>Valores estimados</vt:lpstr>
      <vt:lpstr>Bucle Flujo-Volumen</vt:lpstr>
      <vt:lpstr>Bucle Flujo-Volumen y Constante de tiempo</vt:lpstr>
      <vt:lpstr>Bucle Flujo/Volumen: respuesta terapéutica</vt:lpstr>
      <vt:lpstr>Presentación de PowerPoint</vt:lpstr>
      <vt:lpstr>Trabajo Respiratorio</vt:lpstr>
      <vt:lpstr>Trabajo Respiratorio (WOB): Diagrama de Campbell</vt:lpstr>
      <vt:lpstr>Conclusiones</vt:lpstr>
      <vt:lpstr>Conclusiones</vt:lpstr>
      <vt:lpstr>Actividades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lucio santana</dc:creator>
  <cp:lastModifiedBy>Usuario</cp:lastModifiedBy>
  <cp:revision>36</cp:revision>
  <dcterms:created xsi:type="dcterms:W3CDTF">2023-05-03T16:50:36Z</dcterms:created>
  <dcterms:modified xsi:type="dcterms:W3CDTF">2023-09-25T20:36:29Z</dcterms:modified>
</cp:coreProperties>
</file>